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12192000"/>
  <p:embeddedFontLst>
    <p:embeddedFont>
      <p:font typeface="微软雅黑" panose="020B0503020204020204" pitchFamily="34" charset="-122"/>
      <p:regular r:id="rId27"/>
      <p:bold r:id="rId28"/>
    </p:embeddedFont>
    <p:embeddedFont>
      <p:font typeface="Oranienbaum" panose="02000506080000020003" pitchFamily="2" charset="0"/>
      <p:regular r:id="rId29"/>
    </p:embeddedFont>
    <p:embeddedFont>
      <p:font typeface="Quattrocento Sans" panose="020B0502050000020003" pitchFamily="3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5" d="100"/>
          <a:sy n="85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64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tudentdoctor.net/5d69362bc824b90a7cf5574047bcc014e76446e5.png"/>
          <p:cNvPicPr>
            <a:picLocks noChangeAspect="1"/>
          </p:cNvPicPr>
          <p:nvPr/>
        </p:nvPicPr>
        <p:blipFill>
          <a:blip r:embed="rId3">
            <a:alphaModFix amt="30000"/>
          </a:blip>
          <a:srcRect l="3556" r="355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896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1">
                  <a:alpha val="95000"/>
                </a:srgbClr>
              </a:gs>
              <a:gs pos="50000">
                <a:srgbClr val="4A5C6A">
                  <a:alpha val="80000"/>
                </a:srgbClr>
              </a:gs>
              <a:gs pos="100000">
                <a:srgbClr val="1A1D21">
                  <a:alpha val="9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514731" y="1253490"/>
            <a:ext cx="3160395" cy="426720"/>
          </a:xfrm>
          <a:custGeom>
            <a:avLst/>
            <a:gdLst/>
            <a:ahLst/>
            <a:cxnLst/>
            <a:rect l="l" t="t" r="r" b="b"/>
            <a:pathLst>
              <a:path w="3160395" h="426720">
                <a:moveTo>
                  <a:pt x="213360" y="0"/>
                </a:moveTo>
                <a:lnTo>
                  <a:pt x="2947035" y="0"/>
                </a:lnTo>
                <a:cubicBezTo>
                  <a:pt x="3064870" y="0"/>
                  <a:pt x="3160395" y="95525"/>
                  <a:pt x="3160395" y="213360"/>
                </a:cubicBezTo>
                <a:lnTo>
                  <a:pt x="3160395" y="213360"/>
                </a:lnTo>
                <a:cubicBezTo>
                  <a:pt x="3160395" y="331195"/>
                  <a:pt x="3064870" y="426720"/>
                  <a:pt x="2947035" y="426720"/>
                </a:cubicBezTo>
                <a:lnTo>
                  <a:pt x="213360" y="426720"/>
                </a:lnTo>
                <a:cubicBezTo>
                  <a:pt x="95603" y="426720"/>
                  <a:pt x="0" y="331117"/>
                  <a:pt x="0" y="213360"/>
                </a:cubicBezTo>
                <a:lnTo>
                  <a:pt x="0" y="213360"/>
                </a:lnTo>
                <a:cubicBezTo>
                  <a:pt x="0" y="95603"/>
                  <a:pt x="95603" y="0"/>
                  <a:pt x="213360" y="0"/>
                </a:cubicBezTo>
                <a:close/>
              </a:path>
            </a:pathLst>
          </a:custGeom>
          <a:solidFill>
            <a:srgbClr val="C0A062">
              <a:alpha val="20000"/>
            </a:srgbClr>
          </a:solidFill>
          <a:ln w="10160">
            <a:solidFill>
              <a:srgbClr val="C0A06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704279" y="1333500"/>
            <a:ext cx="2781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kern="0" spc="68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RAPORT ANALITIC COMPARATIV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222427" y="2217420"/>
            <a:ext cx="574357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Centrul de Sănătate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Soroca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0" y="4160520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5"/>
          <p:cNvSpPr/>
          <p:nvPr/>
        </p:nvSpPr>
        <p:spPr>
          <a:xfrm>
            <a:off x="3436739" y="4503420"/>
            <a:ext cx="53149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Analiză </a:t>
            </a:r>
            <a:r>
              <a:rPr lang="en-US" sz="2700" dirty="0" err="1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Comparativă</a:t>
            </a:r>
            <a:r>
              <a:rPr lang="en-US" sz="27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2025 vs 2024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984069" y="536067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57150" y="0"/>
                </a:moveTo>
                <a:cubicBezTo>
                  <a:pt x="65053" y="0"/>
                  <a:pt x="71438" y="6385"/>
                  <a:pt x="71438" y="14288"/>
                </a:cubicBezTo>
                <a:lnTo>
                  <a:pt x="71438" y="28575"/>
                </a:lnTo>
                <a:lnTo>
                  <a:pt x="128588" y="28575"/>
                </a:lnTo>
                <a:lnTo>
                  <a:pt x="128588" y="14288"/>
                </a:lnTo>
                <a:cubicBezTo>
                  <a:pt x="128588" y="6385"/>
                  <a:pt x="134972" y="0"/>
                  <a:pt x="142875" y="0"/>
                </a:cubicBezTo>
                <a:cubicBezTo>
                  <a:pt x="150778" y="0"/>
                  <a:pt x="157163" y="6385"/>
                  <a:pt x="157163" y="14288"/>
                </a:cubicBezTo>
                <a:lnTo>
                  <a:pt x="157163" y="28575"/>
                </a:lnTo>
                <a:lnTo>
                  <a:pt x="171450" y="28575"/>
                </a:lnTo>
                <a:cubicBezTo>
                  <a:pt x="187211" y="28575"/>
                  <a:pt x="200025" y="41389"/>
                  <a:pt x="200025" y="57150"/>
                </a:cubicBezTo>
                <a:lnTo>
                  <a:pt x="200025" y="185738"/>
                </a:lnTo>
                <a:cubicBezTo>
                  <a:pt x="200025" y="201498"/>
                  <a:pt x="187211" y="214313"/>
                  <a:pt x="171450" y="214313"/>
                </a:cubicBezTo>
                <a:lnTo>
                  <a:pt x="28575" y="214313"/>
                </a:lnTo>
                <a:cubicBezTo>
                  <a:pt x="12814" y="214313"/>
                  <a:pt x="0" y="201498"/>
                  <a:pt x="0" y="185738"/>
                </a:cubicBezTo>
                <a:lnTo>
                  <a:pt x="0" y="57150"/>
                </a:lnTo>
                <a:cubicBezTo>
                  <a:pt x="0" y="41389"/>
                  <a:pt x="12814" y="28575"/>
                  <a:pt x="28575" y="28575"/>
                </a:cubicBezTo>
                <a:lnTo>
                  <a:pt x="42863" y="28575"/>
                </a:lnTo>
                <a:lnTo>
                  <a:pt x="42863" y="14288"/>
                </a:lnTo>
                <a:cubicBezTo>
                  <a:pt x="42863" y="6385"/>
                  <a:pt x="49247" y="0"/>
                  <a:pt x="57150" y="0"/>
                </a:cubicBezTo>
                <a:close/>
                <a:moveTo>
                  <a:pt x="28575" y="107156"/>
                </a:moveTo>
                <a:lnTo>
                  <a:pt x="28575" y="121444"/>
                </a:lnTo>
                <a:cubicBezTo>
                  <a:pt x="28575" y="125373"/>
                  <a:pt x="31790" y="128588"/>
                  <a:pt x="35719" y="128588"/>
                </a:cubicBezTo>
                <a:lnTo>
                  <a:pt x="50006" y="128588"/>
                </a:lnTo>
                <a:cubicBezTo>
                  <a:pt x="53935" y="128588"/>
                  <a:pt x="57150" y="125373"/>
                  <a:pt x="57150" y="121444"/>
                </a:cubicBezTo>
                <a:lnTo>
                  <a:pt x="57150" y="107156"/>
                </a:lnTo>
                <a:cubicBezTo>
                  <a:pt x="57150" y="103227"/>
                  <a:pt x="53935" y="100013"/>
                  <a:pt x="50006" y="100013"/>
                </a:cubicBezTo>
                <a:lnTo>
                  <a:pt x="35719" y="100013"/>
                </a:lnTo>
                <a:cubicBezTo>
                  <a:pt x="31790" y="100013"/>
                  <a:pt x="28575" y="103227"/>
                  <a:pt x="28575" y="107156"/>
                </a:cubicBezTo>
                <a:close/>
                <a:moveTo>
                  <a:pt x="85725" y="107156"/>
                </a:moveTo>
                <a:lnTo>
                  <a:pt x="85725" y="121444"/>
                </a:lnTo>
                <a:cubicBezTo>
                  <a:pt x="85725" y="125373"/>
                  <a:pt x="88940" y="128588"/>
                  <a:pt x="92869" y="128588"/>
                </a:cubicBezTo>
                <a:lnTo>
                  <a:pt x="107156" y="128588"/>
                </a:lnTo>
                <a:cubicBezTo>
                  <a:pt x="111085" y="128588"/>
                  <a:pt x="114300" y="125373"/>
                  <a:pt x="114300" y="121444"/>
                </a:cubicBezTo>
                <a:lnTo>
                  <a:pt x="114300" y="107156"/>
                </a:lnTo>
                <a:cubicBezTo>
                  <a:pt x="114300" y="103227"/>
                  <a:pt x="111085" y="100013"/>
                  <a:pt x="107156" y="100013"/>
                </a:cubicBezTo>
                <a:lnTo>
                  <a:pt x="92869" y="100013"/>
                </a:lnTo>
                <a:cubicBezTo>
                  <a:pt x="88940" y="100013"/>
                  <a:pt x="85725" y="103227"/>
                  <a:pt x="85725" y="107156"/>
                </a:cubicBezTo>
                <a:close/>
                <a:moveTo>
                  <a:pt x="150019" y="100013"/>
                </a:moveTo>
                <a:cubicBezTo>
                  <a:pt x="146090" y="100013"/>
                  <a:pt x="142875" y="103227"/>
                  <a:pt x="142875" y="107156"/>
                </a:cubicBezTo>
                <a:lnTo>
                  <a:pt x="142875" y="121444"/>
                </a:lnTo>
                <a:cubicBezTo>
                  <a:pt x="142875" y="125373"/>
                  <a:pt x="146090" y="128588"/>
                  <a:pt x="150019" y="128588"/>
                </a:cubicBezTo>
                <a:lnTo>
                  <a:pt x="164306" y="128588"/>
                </a:lnTo>
                <a:cubicBezTo>
                  <a:pt x="168235" y="128588"/>
                  <a:pt x="171450" y="125373"/>
                  <a:pt x="171450" y="121444"/>
                </a:cubicBezTo>
                <a:lnTo>
                  <a:pt x="171450" y="107156"/>
                </a:lnTo>
                <a:cubicBezTo>
                  <a:pt x="171450" y="103227"/>
                  <a:pt x="168235" y="100013"/>
                  <a:pt x="164306" y="100013"/>
                </a:cubicBezTo>
                <a:lnTo>
                  <a:pt x="150019" y="100013"/>
                </a:lnTo>
                <a:close/>
                <a:moveTo>
                  <a:pt x="28575" y="164306"/>
                </a:moveTo>
                <a:lnTo>
                  <a:pt x="28575" y="178594"/>
                </a:lnTo>
                <a:cubicBezTo>
                  <a:pt x="28575" y="182523"/>
                  <a:pt x="31790" y="185738"/>
                  <a:pt x="35719" y="185738"/>
                </a:cubicBezTo>
                <a:lnTo>
                  <a:pt x="50006" y="185738"/>
                </a:lnTo>
                <a:cubicBezTo>
                  <a:pt x="53935" y="185738"/>
                  <a:pt x="57150" y="182523"/>
                  <a:pt x="57150" y="178594"/>
                </a:cubicBezTo>
                <a:lnTo>
                  <a:pt x="57150" y="164306"/>
                </a:lnTo>
                <a:cubicBezTo>
                  <a:pt x="57150" y="160377"/>
                  <a:pt x="53935" y="157163"/>
                  <a:pt x="50006" y="157163"/>
                </a:cubicBezTo>
                <a:lnTo>
                  <a:pt x="35719" y="157163"/>
                </a:lnTo>
                <a:cubicBezTo>
                  <a:pt x="31790" y="157163"/>
                  <a:pt x="28575" y="160377"/>
                  <a:pt x="28575" y="164306"/>
                </a:cubicBezTo>
                <a:close/>
                <a:moveTo>
                  <a:pt x="92869" y="157163"/>
                </a:moveTo>
                <a:cubicBezTo>
                  <a:pt x="88940" y="157163"/>
                  <a:pt x="85725" y="160377"/>
                  <a:pt x="85725" y="164306"/>
                </a:cubicBezTo>
                <a:lnTo>
                  <a:pt x="85725" y="178594"/>
                </a:lnTo>
                <a:cubicBezTo>
                  <a:pt x="85725" y="182523"/>
                  <a:pt x="88940" y="185738"/>
                  <a:pt x="92869" y="185738"/>
                </a:cubicBezTo>
                <a:lnTo>
                  <a:pt x="107156" y="185738"/>
                </a:lnTo>
                <a:cubicBezTo>
                  <a:pt x="111085" y="185738"/>
                  <a:pt x="114300" y="182523"/>
                  <a:pt x="114300" y="178594"/>
                </a:cubicBezTo>
                <a:lnTo>
                  <a:pt x="114300" y="164306"/>
                </a:lnTo>
                <a:cubicBezTo>
                  <a:pt x="114300" y="160377"/>
                  <a:pt x="111085" y="157163"/>
                  <a:pt x="107156" y="157163"/>
                </a:cubicBezTo>
                <a:lnTo>
                  <a:pt x="92869" y="157163"/>
                </a:lnTo>
                <a:close/>
                <a:moveTo>
                  <a:pt x="142875" y="164306"/>
                </a:moveTo>
                <a:lnTo>
                  <a:pt x="142875" y="178594"/>
                </a:lnTo>
                <a:cubicBezTo>
                  <a:pt x="142875" y="182523"/>
                  <a:pt x="146090" y="185738"/>
                  <a:pt x="150019" y="185738"/>
                </a:cubicBezTo>
                <a:lnTo>
                  <a:pt x="164306" y="185738"/>
                </a:lnTo>
                <a:cubicBezTo>
                  <a:pt x="168235" y="185738"/>
                  <a:pt x="171450" y="182523"/>
                  <a:pt x="171450" y="178594"/>
                </a:cubicBezTo>
                <a:lnTo>
                  <a:pt x="171450" y="164306"/>
                </a:lnTo>
                <a:cubicBezTo>
                  <a:pt x="171450" y="160377"/>
                  <a:pt x="168235" y="157163"/>
                  <a:pt x="164306" y="157163"/>
                </a:cubicBezTo>
                <a:lnTo>
                  <a:pt x="150019" y="157163"/>
                </a:lnTo>
                <a:cubicBezTo>
                  <a:pt x="146090" y="157163"/>
                  <a:pt x="142875" y="160377"/>
                  <a:pt x="142875" y="164306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0" name="Text 7"/>
          <p:cNvSpPr/>
          <p:nvPr/>
        </p:nvSpPr>
        <p:spPr>
          <a:xfrm>
            <a:off x="4293632" y="5341620"/>
            <a:ext cx="182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Perioada: 2024-2025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549033" y="536067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57150" y="28575"/>
                </a:moveTo>
                <a:cubicBezTo>
                  <a:pt x="57150" y="12814"/>
                  <a:pt x="69964" y="0"/>
                  <a:pt x="85725" y="0"/>
                </a:cubicBezTo>
                <a:lnTo>
                  <a:pt x="171450" y="0"/>
                </a:lnTo>
                <a:cubicBezTo>
                  <a:pt x="187211" y="0"/>
                  <a:pt x="200025" y="12814"/>
                  <a:pt x="200025" y="28575"/>
                </a:cubicBezTo>
                <a:lnTo>
                  <a:pt x="200025" y="57150"/>
                </a:lnTo>
                <a:lnTo>
                  <a:pt x="228600" y="57150"/>
                </a:lnTo>
                <a:cubicBezTo>
                  <a:pt x="244361" y="57150"/>
                  <a:pt x="257175" y="69964"/>
                  <a:pt x="257175" y="85725"/>
                </a:cubicBezTo>
                <a:lnTo>
                  <a:pt x="257175" y="200025"/>
                </a:lnTo>
                <a:cubicBezTo>
                  <a:pt x="257175" y="215786"/>
                  <a:pt x="244361" y="228600"/>
                  <a:pt x="228600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85725"/>
                </a:lnTo>
                <a:cubicBezTo>
                  <a:pt x="0" y="69964"/>
                  <a:pt x="12814" y="57150"/>
                  <a:pt x="28575" y="57150"/>
                </a:cubicBezTo>
                <a:lnTo>
                  <a:pt x="57150" y="57150"/>
                </a:lnTo>
                <a:lnTo>
                  <a:pt x="57150" y="28575"/>
                </a:lnTo>
                <a:close/>
                <a:moveTo>
                  <a:pt x="121444" y="157163"/>
                </a:moveTo>
                <a:cubicBezTo>
                  <a:pt x="113541" y="157163"/>
                  <a:pt x="107156" y="163547"/>
                  <a:pt x="107156" y="171450"/>
                </a:cubicBezTo>
                <a:lnTo>
                  <a:pt x="107156" y="207169"/>
                </a:lnTo>
                <a:lnTo>
                  <a:pt x="150019" y="207169"/>
                </a:lnTo>
                <a:lnTo>
                  <a:pt x="150019" y="171450"/>
                </a:lnTo>
                <a:cubicBezTo>
                  <a:pt x="150019" y="163547"/>
                  <a:pt x="143634" y="157163"/>
                  <a:pt x="135731" y="157163"/>
                </a:cubicBezTo>
                <a:lnTo>
                  <a:pt x="121444" y="157163"/>
                </a:lnTo>
                <a:close/>
                <a:moveTo>
                  <a:pt x="57150" y="164306"/>
                </a:moveTo>
                <a:lnTo>
                  <a:pt x="57150" y="150019"/>
                </a:lnTo>
                <a:cubicBezTo>
                  <a:pt x="57150" y="146090"/>
                  <a:pt x="53935" y="142875"/>
                  <a:pt x="50006" y="142875"/>
                </a:cubicBezTo>
                <a:lnTo>
                  <a:pt x="35719" y="142875"/>
                </a:lnTo>
                <a:cubicBezTo>
                  <a:pt x="31790" y="142875"/>
                  <a:pt x="28575" y="146090"/>
                  <a:pt x="28575" y="150019"/>
                </a:cubicBezTo>
                <a:lnTo>
                  <a:pt x="28575" y="164306"/>
                </a:lnTo>
                <a:cubicBezTo>
                  <a:pt x="28575" y="168235"/>
                  <a:pt x="31790" y="171450"/>
                  <a:pt x="35719" y="171450"/>
                </a:cubicBezTo>
                <a:lnTo>
                  <a:pt x="50006" y="171450"/>
                </a:lnTo>
                <a:cubicBezTo>
                  <a:pt x="53935" y="171450"/>
                  <a:pt x="57150" y="168235"/>
                  <a:pt x="57150" y="164306"/>
                </a:cubicBezTo>
                <a:close/>
                <a:moveTo>
                  <a:pt x="50006" y="114300"/>
                </a:moveTo>
                <a:cubicBezTo>
                  <a:pt x="53935" y="114300"/>
                  <a:pt x="57150" y="111085"/>
                  <a:pt x="57150" y="107156"/>
                </a:cubicBezTo>
                <a:lnTo>
                  <a:pt x="57150" y="92869"/>
                </a:lnTo>
                <a:cubicBezTo>
                  <a:pt x="57150" y="88940"/>
                  <a:pt x="53935" y="85725"/>
                  <a:pt x="50006" y="85725"/>
                </a:cubicBezTo>
                <a:lnTo>
                  <a:pt x="35719" y="85725"/>
                </a:lnTo>
                <a:cubicBezTo>
                  <a:pt x="31790" y="85725"/>
                  <a:pt x="28575" y="88940"/>
                  <a:pt x="28575" y="92869"/>
                </a:cubicBezTo>
                <a:lnTo>
                  <a:pt x="28575" y="107156"/>
                </a:lnTo>
                <a:cubicBezTo>
                  <a:pt x="28575" y="111085"/>
                  <a:pt x="31790" y="114300"/>
                  <a:pt x="35719" y="114300"/>
                </a:cubicBezTo>
                <a:lnTo>
                  <a:pt x="50006" y="114300"/>
                </a:lnTo>
                <a:close/>
                <a:moveTo>
                  <a:pt x="228600" y="164306"/>
                </a:moveTo>
                <a:lnTo>
                  <a:pt x="228600" y="150019"/>
                </a:lnTo>
                <a:cubicBezTo>
                  <a:pt x="228600" y="146090"/>
                  <a:pt x="225385" y="142875"/>
                  <a:pt x="221456" y="142875"/>
                </a:cubicBezTo>
                <a:lnTo>
                  <a:pt x="207169" y="142875"/>
                </a:lnTo>
                <a:cubicBezTo>
                  <a:pt x="203240" y="142875"/>
                  <a:pt x="200025" y="146090"/>
                  <a:pt x="200025" y="150019"/>
                </a:cubicBezTo>
                <a:lnTo>
                  <a:pt x="200025" y="164306"/>
                </a:lnTo>
                <a:cubicBezTo>
                  <a:pt x="200025" y="168235"/>
                  <a:pt x="203240" y="171450"/>
                  <a:pt x="207169" y="171450"/>
                </a:cubicBezTo>
                <a:lnTo>
                  <a:pt x="221456" y="171450"/>
                </a:lnTo>
                <a:cubicBezTo>
                  <a:pt x="225385" y="171450"/>
                  <a:pt x="228600" y="168235"/>
                  <a:pt x="228600" y="164306"/>
                </a:cubicBezTo>
                <a:close/>
                <a:moveTo>
                  <a:pt x="221456" y="114300"/>
                </a:moveTo>
                <a:cubicBezTo>
                  <a:pt x="225385" y="114300"/>
                  <a:pt x="228600" y="111085"/>
                  <a:pt x="228600" y="107156"/>
                </a:cubicBezTo>
                <a:lnTo>
                  <a:pt x="228600" y="92869"/>
                </a:lnTo>
                <a:cubicBezTo>
                  <a:pt x="228600" y="88940"/>
                  <a:pt x="225385" y="85725"/>
                  <a:pt x="221456" y="85725"/>
                </a:cubicBezTo>
                <a:lnTo>
                  <a:pt x="207169" y="85725"/>
                </a:lnTo>
                <a:cubicBezTo>
                  <a:pt x="203240" y="85725"/>
                  <a:pt x="200025" y="88940"/>
                  <a:pt x="200025" y="92869"/>
                </a:cubicBezTo>
                <a:lnTo>
                  <a:pt x="200025" y="107156"/>
                </a:lnTo>
                <a:cubicBezTo>
                  <a:pt x="200025" y="111085"/>
                  <a:pt x="203240" y="114300"/>
                  <a:pt x="207169" y="114300"/>
                </a:cubicBezTo>
                <a:lnTo>
                  <a:pt x="221456" y="114300"/>
                </a:lnTo>
                <a:close/>
                <a:moveTo>
                  <a:pt x="117872" y="46434"/>
                </a:moveTo>
                <a:lnTo>
                  <a:pt x="117872" y="60722"/>
                </a:lnTo>
                <a:lnTo>
                  <a:pt x="103584" y="60722"/>
                </a:lnTo>
                <a:cubicBezTo>
                  <a:pt x="99655" y="60722"/>
                  <a:pt x="96441" y="63937"/>
                  <a:pt x="96441" y="67866"/>
                </a:cubicBezTo>
                <a:lnTo>
                  <a:pt x="96441" y="75009"/>
                </a:lnTo>
                <a:cubicBezTo>
                  <a:pt x="96441" y="78938"/>
                  <a:pt x="99655" y="82153"/>
                  <a:pt x="103584" y="82153"/>
                </a:cubicBezTo>
                <a:lnTo>
                  <a:pt x="117872" y="82153"/>
                </a:lnTo>
                <a:lnTo>
                  <a:pt x="117872" y="96441"/>
                </a:lnTo>
                <a:cubicBezTo>
                  <a:pt x="117872" y="100370"/>
                  <a:pt x="121087" y="103584"/>
                  <a:pt x="125016" y="103584"/>
                </a:cubicBezTo>
                <a:lnTo>
                  <a:pt x="132159" y="103584"/>
                </a:lnTo>
                <a:cubicBezTo>
                  <a:pt x="136088" y="103584"/>
                  <a:pt x="139303" y="100370"/>
                  <a:pt x="139303" y="96441"/>
                </a:cubicBezTo>
                <a:lnTo>
                  <a:pt x="139303" y="82153"/>
                </a:lnTo>
                <a:lnTo>
                  <a:pt x="153591" y="82153"/>
                </a:lnTo>
                <a:cubicBezTo>
                  <a:pt x="157520" y="82153"/>
                  <a:pt x="160734" y="78938"/>
                  <a:pt x="160734" y="75009"/>
                </a:cubicBezTo>
                <a:lnTo>
                  <a:pt x="160734" y="67866"/>
                </a:lnTo>
                <a:cubicBezTo>
                  <a:pt x="160734" y="63937"/>
                  <a:pt x="157520" y="60722"/>
                  <a:pt x="153591" y="60722"/>
                </a:cubicBezTo>
                <a:lnTo>
                  <a:pt x="139303" y="60722"/>
                </a:lnTo>
                <a:lnTo>
                  <a:pt x="139303" y="46434"/>
                </a:lnTo>
                <a:cubicBezTo>
                  <a:pt x="139303" y="42505"/>
                  <a:pt x="136088" y="39291"/>
                  <a:pt x="132159" y="39291"/>
                </a:cubicBezTo>
                <a:lnTo>
                  <a:pt x="125016" y="39291"/>
                </a:lnTo>
                <a:cubicBezTo>
                  <a:pt x="121087" y="39291"/>
                  <a:pt x="117872" y="42505"/>
                  <a:pt x="117872" y="46434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2" name="Text 9"/>
          <p:cNvSpPr/>
          <p:nvPr/>
        </p:nvSpPr>
        <p:spPr>
          <a:xfrm>
            <a:off x="6887170" y="5341620"/>
            <a:ext cx="1409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IMSP CS Soroca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demigos.com/aab977dec6997fd59347e5f5438cd9a5bb28097e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7834" b="7834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810" y="1915479"/>
            <a:ext cx="1807845" cy="426720"/>
          </a:xfrm>
          <a:custGeom>
            <a:avLst/>
            <a:gdLst/>
            <a:ahLst/>
            <a:cxnLst/>
            <a:rect l="l" t="t" r="r" b="b"/>
            <a:pathLst>
              <a:path w="1807845" h="426720">
                <a:moveTo>
                  <a:pt x="213360" y="0"/>
                </a:moveTo>
                <a:lnTo>
                  <a:pt x="1594485" y="0"/>
                </a:lnTo>
                <a:cubicBezTo>
                  <a:pt x="1712320" y="0"/>
                  <a:pt x="1807845" y="95525"/>
                  <a:pt x="1807845" y="213360"/>
                </a:cubicBezTo>
                <a:lnTo>
                  <a:pt x="1807845" y="213360"/>
                </a:lnTo>
                <a:cubicBezTo>
                  <a:pt x="1807845" y="331195"/>
                  <a:pt x="1712320" y="426720"/>
                  <a:pt x="1594485" y="426720"/>
                </a:cubicBezTo>
                <a:lnTo>
                  <a:pt x="213360" y="426720"/>
                </a:lnTo>
                <a:cubicBezTo>
                  <a:pt x="95603" y="426720"/>
                  <a:pt x="0" y="331117"/>
                  <a:pt x="0" y="213360"/>
                </a:cubicBezTo>
                <a:lnTo>
                  <a:pt x="0" y="213360"/>
                </a:lnTo>
                <a:cubicBezTo>
                  <a:pt x="0" y="95603"/>
                  <a:pt x="95603" y="0"/>
                  <a:pt x="213360" y="0"/>
                </a:cubicBezTo>
                <a:close/>
              </a:path>
            </a:pathLst>
          </a:custGeom>
          <a:solidFill>
            <a:srgbClr val="C0A062">
              <a:alpha val="20000"/>
            </a:srgbClr>
          </a:solidFill>
          <a:ln w="10160">
            <a:solidFill>
              <a:srgbClr val="C0A06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17220" y="1995487"/>
            <a:ext cx="1438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7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CAPITOLUL 03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574610"/>
            <a:ext cx="76009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Date Demografice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și Populație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31960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574860"/>
            <a:ext cx="74295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Evoluția demografică a populației deservite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4850" y="374850"/>
            <a:ext cx="11517270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kern="0" spc="59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 • DATE DEMOGRAFICE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4850" y="674730"/>
            <a:ext cx="11610982" cy="374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56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Structura Populației Deservite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4850" y="1162035"/>
            <a:ext cx="899640" cy="37485"/>
          </a:xfrm>
          <a:custGeom>
            <a:avLst/>
            <a:gdLst/>
            <a:ahLst/>
            <a:cxnLst/>
            <a:rect l="l" t="t" r="r" b="b"/>
            <a:pathLst>
              <a:path w="899640" h="37485">
                <a:moveTo>
                  <a:pt x="0" y="0"/>
                </a:moveTo>
                <a:lnTo>
                  <a:pt x="899640" y="0"/>
                </a:lnTo>
                <a:lnTo>
                  <a:pt x="899640" y="37485"/>
                </a:lnTo>
                <a:lnTo>
                  <a:pt x="0" y="37485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74850" y="1368203"/>
            <a:ext cx="2745777" cy="1443173"/>
          </a:xfrm>
          <a:custGeom>
            <a:avLst/>
            <a:gdLst/>
            <a:ahLst/>
            <a:cxnLst/>
            <a:rect l="l" t="t" r="r" b="b"/>
            <a:pathLst>
              <a:path w="2745777" h="1443173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1368200"/>
                </a:lnTo>
                <a:cubicBezTo>
                  <a:pt x="2745777" y="1409606"/>
                  <a:pt x="2712211" y="1443173"/>
                  <a:pt x="2670804" y="1443173"/>
                </a:cubicBezTo>
                <a:lnTo>
                  <a:pt x="74973" y="1443173"/>
                </a:lnTo>
                <a:cubicBezTo>
                  <a:pt x="33594" y="1443173"/>
                  <a:pt x="0" y="1409579"/>
                  <a:pt x="0" y="1368200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74850" y="1368203"/>
            <a:ext cx="2745777" cy="37485"/>
          </a:xfrm>
          <a:custGeom>
            <a:avLst/>
            <a:gdLst/>
            <a:ahLst/>
            <a:cxnLst/>
            <a:rect l="l" t="t" r="r" b="b"/>
            <a:pathLst>
              <a:path w="2745777" h="37485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37485"/>
                </a:lnTo>
                <a:lnTo>
                  <a:pt x="0" y="37485"/>
                </a:ln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1608693" y="1536885"/>
            <a:ext cx="281138" cy="224910"/>
          </a:xfrm>
          <a:custGeom>
            <a:avLst/>
            <a:gdLst/>
            <a:ahLst/>
            <a:cxnLst/>
            <a:rect l="l" t="t" r="r" b="b"/>
            <a:pathLst>
              <a:path w="281138" h="224910">
                <a:moveTo>
                  <a:pt x="140569" y="7028"/>
                </a:moveTo>
                <a:cubicBezTo>
                  <a:pt x="165783" y="7028"/>
                  <a:pt x="186254" y="27499"/>
                  <a:pt x="186254" y="52713"/>
                </a:cubicBezTo>
                <a:cubicBezTo>
                  <a:pt x="186254" y="77927"/>
                  <a:pt x="165783" y="98398"/>
                  <a:pt x="140569" y="98398"/>
                </a:cubicBezTo>
                <a:cubicBezTo>
                  <a:pt x="115355" y="98398"/>
                  <a:pt x="94884" y="77927"/>
                  <a:pt x="94884" y="52713"/>
                </a:cubicBezTo>
                <a:cubicBezTo>
                  <a:pt x="94884" y="27499"/>
                  <a:pt x="115355" y="7028"/>
                  <a:pt x="140569" y="7028"/>
                </a:cubicBezTo>
                <a:close/>
                <a:moveTo>
                  <a:pt x="42171" y="38656"/>
                </a:moveTo>
                <a:cubicBezTo>
                  <a:pt x="59627" y="38656"/>
                  <a:pt x="73799" y="52828"/>
                  <a:pt x="73799" y="70284"/>
                </a:cubicBezTo>
                <a:cubicBezTo>
                  <a:pt x="73799" y="87740"/>
                  <a:pt x="59627" y="101912"/>
                  <a:pt x="42171" y="101912"/>
                </a:cubicBezTo>
                <a:cubicBezTo>
                  <a:pt x="24715" y="101912"/>
                  <a:pt x="10543" y="87740"/>
                  <a:pt x="10543" y="70284"/>
                </a:cubicBezTo>
                <a:cubicBezTo>
                  <a:pt x="10543" y="52828"/>
                  <a:pt x="24715" y="38656"/>
                  <a:pt x="42171" y="38656"/>
                </a:cubicBezTo>
                <a:close/>
                <a:moveTo>
                  <a:pt x="0" y="182739"/>
                </a:moveTo>
                <a:cubicBezTo>
                  <a:pt x="0" y="151683"/>
                  <a:pt x="25171" y="126512"/>
                  <a:pt x="56228" y="126512"/>
                </a:cubicBezTo>
                <a:cubicBezTo>
                  <a:pt x="61850" y="126512"/>
                  <a:pt x="67297" y="127347"/>
                  <a:pt x="72437" y="128884"/>
                </a:cubicBezTo>
                <a:cubicBezTo>
                  <a:pt x="57985" y="145049"/>
                  <a:pt x="49199" y="166398"/>
                  <a:pt x="49199" y="189768"/>
                </a:cubicBezTo>
                <a:lnTo>
                  <a:pt x="49199" y="196796"/>
                </a:lnTo>
                <a:cubicBezTo>
                  <a:pt x="49199" y="201804"/>
                  <a:pt x="50253" y="206548"/>
                  <a:pt x="52142" y="210853"/>
                </a:cubicBezTo>
                <a:lnTo>
                  <a:pt x="14057" y="210853"/>
                </a:lnTo>
                <a:cubicBezTo>
                  <a:pt x="6282" y="210853"/>
                  <a:pt x="0" y="204572"/>
                  <a:pt x="0" y="196796"/>
                </a:cubicBezTo>
                <a:lnTo>
                  <a:pt x="0" y="182739"/>
                </a:lnTo>
                <a:close/>
                <a:moveTo>
                  <a:pt x="228995" y="210853"/>
                </a:moveTo>
                <a:cubicBezTo>
                  <a:pt x="230884" y="206548"/>
                  <a:pt x="231939" y="201804"/>
                  <a:pt x="231939" y="196796"/>
                </a:cubicBezTo>
                <a:lnTo>
                  <a:pt x="231939" y="189768"/>
                </a:lnTo>
                <a:cubicBezTo>
                  <a:pt x="231939" y="166398"/>
                  <a:pt x="223153" y="145049"/>
                  <a:pt x="208701" y="128884"/>
                </a:cubicBezTo>
                <a:cubicBezTo>
                  <a:pt x="213840" y="127347"/>
                  <a:pt x="219287" y="126512"/>
                  <a:pt x="224910" y="126512"/>
                </a:cubicBezTo>
                <a:cubicBezTo>
                  <a:pt x="255967" y="126512"/>
                  <a:pt x="281138" y="151683"/>
                  <a:pt x="281138" y="182739"/>
                </a:cubicBezTo>
                <a:lnTo>
                  <a:pt x="281138" y="196796"/>
                </a:lnTo>
                <a:cubicBezTo>
                  <a:pt x="281138" y="204572"/>
                  <a:pt x="274856" y="210853"/>
                  <a:pt x="267081" y="210853"/>
                </a:cubicBezTo>
                <a:lnTo>
                  <a:pt x="228995" y="210853"/>
                </a:lnTo>
                <a:close/>
                <a:moveTo>
                  <a:pt x="207339" y="70284"/>
                </a:moveTo>
                <a:cubicBezTo>
                  <a:pt x="207339" y="52828"/>
                  <a:pt x="221511" y="38656"/>
                  <a:pt x="238967" y="38656"/>
                </a:cubicBezTo>
                <a:cubicBezTo>
                  <a:pt x="256423" y="38656"/>
                  <a:pt x="270595" y="52828"/>
                  <a:pt x="270595" y="70284"/>
                </a:cubicBezTo>
                <a:cubicBezTo>
                  <a:pt x="270595" y="87740"/>
                  <a:pt x="256423" y="101912"/>
                  <a:pt x="238967" y="101912"/>
                </a:cubicBezTo>
                <a:cubicBezTo>
                  <a:pt x="221511" y="101912"/>
                  <a:pt x="207339" y="87740"/>
                  <a:pt x="207339" y="70284"/>
                </a:cubicBezTo>
                <a:close/>
                <a:moveTo>
                  <a:pt x="70284" y="189768"/>
                </a:moveTo>
                <a:cubicBezTo>
                  <a:pt x="70284" y="150936"/>
                  <a:pt x="101737" y="119483"/>
                  <a:pt x="140569" y="119483"/>
                </a:cubicBezTo>
                <a:cubicBezTo>
                  <a:pt x="179401" y="119483"/>
                  <a:pt x="210853" y="150936"/>
                  <a:pt x="210853" y="189768"/>
                </a:cubicBezTo>
                <a:lnTo>
                  <a:pt x="210853" y="196796"/>
                </a:lnTo>
                <a:cubicBezTo>
                  <a:pt x="210853" y="204572"/>
                  <a:pt x="204572" y="210853"/>
                  <a:pt x="196796" y="210853"/>
                </a:cubicBezTo>
                <a:lnTo>
                  <a:pt x="84341" y="210853"/>
                </a:lnTo>
                <a:cubicBezTo>
                  <a:pt x="76566" y="210853"/>
                  <a:pt x="70284" y="204572"/>
                  <a:pt x="70284" y="196796"/>
                </a:cubicBezTo>
                <a:lnTo>
                  <a:pt x="70284" y="189768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487305" y="1836766"/>
            <a:ext cx="2520867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Populație la Evidență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68563" y="2099161"/>
            <a:ext cx="2558352" cy="299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71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43,549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87305" y="2436407"/>
            <a:ext cx="2520867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42,870 (2024)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273613" y="1368203"/>
            <a:ext cx="2745777" cy="1443173"/>
          </a:xfrm>
          <a:custGeom>
            <a:avLst/>
            <a:gdLst/>
            <a:ahLst/>
            <a:cxnLst/>
            <a:rect l="l" t="t" r="r" b="b"/>
            <a:pathLst>
              <a:path w="2745777" h="1443173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1368200"/>
                </a:lnTo>
                <a:cubicBezTo>
                  <a:pt x="2745777" y="1409606"/>
                  <a:pt x="2712211" y="1443173"/>
                  <a:pt x="2670804" y="1443173"/>
                </a:cubicBezTo>
                <a:lnTo>
                  <a:pt x="74973" y="1443173"/>
                </a:lnTo>
                <a:cubicBezTo>
                  <a:pt x="33594" y="1443173"/>
                  <a:pt x="0" y="1409579"/>
                  <a:pt x="0" y="1368200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3273613" y="1368203"/>
            <a:ext cx="2745777" cy="37485"/>
          </a:xfrm>
          <a:custGeom>
            <a:avLst/>
            <a:gdLst/>
            <a:ahLst/>
            <a:cxnLst/>
            <a:rect l="l" t="t" r="r" b="b"/>
            <a:pathLst>
              <a:path w="2745777" h="37485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37485"/>
                </a:lnTo>
                <a:lnTo>
                  <a:pt x="0" y="37485"/>
                </a:ln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3" name="Shape 11"/>
          <p:cNvSpPr/>
          <p:nvPr/>
        </p:nvSpPr>
        <p:spPr>
          <a:xfrm>
            <a:off x="4535569" y="1536885"/>
            <a:ext cx="224910" cy="224910"/>
          </a:xfrm>
          <a:custGeom>
            <a:avLst/>
            <a:gdLst/>
            <a:ahLst/>
            <a:cxnLst/>
            <a:rect l="l" t="t" r="r" b="b"/>
            <a:pathLst>
              <a:path w="224910" h="224910">
                <a:moveTo>
                  <a:pt x="112455" y="0"/>
                </a:moveTo>
                <a:cubicBezTo>
                  <a:pt x="114476" y="0"/>
                  <a:pt x="116496" y="439"/>
                  <a:pt x="118341" y="1274"/>
                </a:cubicBezTo>
                <a:lnTo>
                  <a:pt x="201101" y="36372"/>
                </a:lnTo>
                <a:cubicBezTo>
                  <a:pt x="210765" y="40457"/>
                  <a:pt x="217969" y="49990"/>
                  <a:pt x="217926" y="61499"/>
                </a:cubicBezTo>
                <a:cubicBezTo>
                  <a:pt x="217706" y="105075"/>
                  <a:pt x="199783" y="184804"/>
                  <a:pt x="124096" y="221044"/>
                </a:cubicBezTo>
                <a:cubicBezTo>
                  <a:pt x="116760" y="224559"/>
                  <a:pt x="108238" y="224559"/>
                  <a:pt x="100902" y="221044"/>
                </a:cubicBezTo>
                <a:cubicBezTo>
                  <a:pt x="25171" y="184804"/>
                  <a:pt x="7292" y="105075"/>
                  <a:pt x="7072" y="61499"/>
                </a:cubicBezTo>
                <a:cubicBezTo>
                  <a:pt x="7028" y="49990"/>
                  <a:pt x="14233" y="40457"/>
                  <a:pt x="23897" y="36372"/>
                </a:cubicBezTo>
                <a:lnTo>
                  <a:pt x="106613" y="1274"/>
                </a:lnTo>
                <a:cubicBezTo>
                  <a:pt x="108458" y="439"/>
                  <a:pt x="110434" y="0"/>
                  <a:pt x="112455" y="0"/>
                </a:cubicBezTo>
                <a:close/>
                <a:moveTo>
                  <a:pt x="112455" y="29344"/>
                </a:moveTo>
                <a:lnTo>
                  <a:pt x="112455" y="195435"/>
                </a:lnTo>
                <a:cubicBezTo>
                  <a:pt x="173075" y="166091"/>
                  <a:pt x="189373" y="101078"/>
                  <a:pt x="189768" y="62158"/>
                </a:cubicBezTo>
                <a:lnTo>
                  <a:pt x="112455" y="29388"/>
                </a:lnTo>
                <a:lnTo>
                  <a:pt x="112455" y="29388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4" name="Text 12"/>
          <p:cNvSpPr/>
          <p:nvPr/>
        </p:nvSpPr>
        <p:spPr>
          <a:xfrm>
            <a:off x="3386068" y="1836766"/>
            <a:ext cx="2520867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Persoane Asigurate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367326" y="2099161"/>
            <a:ext cx="2558352" cy="299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71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28,102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386068" y="2436407"/>
            <a:ext cx="2520867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64.5% din total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172493" y="1368203"/>
            <a:ext cx="2745777" cy="1443173"/>
          </a:xfrm>
          <a:custGeom>
            <a:avLst/>
            <a:gdLst/>
            <a:ahLst/>
            <a:cxnLst/>
            <a:rect l="l" t="t" r="r" b="b"/>
            <a:pathLst>
              <a:path w="2745777" h="1443173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1368200"/>
                </a:lnTo>
                <a:cubicBezTo>
                  <a:pt x="2745777" y="1409606"/>
                  <a:pt x="2712211" y="1443173"/>
                  <a:pt x="2670804" y="1443173"/>
                </a:cubicBezTo>
                <a:lnTo>
                  <a:pt x="74973" y="1443173"/>
                </a:lnTo>
                <a:cubicBezTo>
                  <a:pt x="33594" y="1443173"/>
                  <a:pt x="0" y="1409579"/>
                  <a:pt x="0" y="1368200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6172493" y="1368203"/>
            <a:ext cx="2745777" cy="37485"/>
          </a:xfrm>
          <a:custGeom>
            <a:avLst/>
            <a:gdLst/>
            <a:ahLst/>
            <a:cxnLst/>
            <a:rect l="l" t="t" r="r" b="b"/>
            <a:pathLst>
              <a:path w="2745777" h="37485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37485"/>
                </a:lnTo>
                <a:lnTo>
                  <a:pt x="0" y="37485"/>
                </a:ln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9" name="Shape 17"/>
          <p:cNvSpPr/>
          <p:nvPr/>
        </p:nvSpPr>
        <p:spPr>
          <a:xfrm>
            <a:off x="7420392" y="1536885"/>
            <a:ext cx="253024" cy="224910"/>
          </a:xfrm>
          <a:custGeom>
            <a:avLst/>
            <a:gdLst/>
            <a:ahLst/>
            <a:cxnLst/>
            <a:rect l="l" t="t" r="r" b="b"/>
            <a:pathLst>
              <a:path w="253024" h="224910">
                <a:moveTo>
                  <a:pt x="140569" y="0"/>
                </a:moveTo>
                <a:cubicBezTo>
                  <a:pt x="125062" y="0"/>
                  <a:pt x="112455" y="12607"/>
                  <a:pt x="112455" y="28114"/>
                </a:cubicBezTo>
                <a:lnTo>
                  <a:pt x="112455" y="42171"/>
                </a:lnTo>
                <a:lnTo>
                  <a:pt x="91370" y="42171"/>
                </a:lnTo>
                <a:lnTo>
                  <a:pt x="91370" y="10543"/>
                </a:lnTo>
                <a:cubicBezTo>
                  <a:pt x="91370" y="4700"/>
                  <a:pt x="86669" y="0"/>
                  <a:pt x="80827" y="0"/>
                </a:cubicBezTo>
                <a:cubicBezTo>
                  <a:pt x="74985" y="0"/>
                  <a:pt x="70284" y="4700"/>
                  <a:pt x="70284" y="10543"/>
                </a:cubicBezTo>
                <a:lnTo>
                  <a:pt x="70284" y="42171"/>
                </a:lnTo>
                <a:lnTo>
                  <a:pt x="42171" y="42171"/>
                </a:lnTo>
                <a:lnTo>
                  <a:pt x="42171" y="10543"/>
                </a:lnTo>
                <a:cubicBezTo>
                  <a:pt x="42171" y="4700"/>
                  <a:pt x="37470" y="0"/>
                  <a:pt x="31628" y="0"/>
                </a:cubicBezTo>
                <a:cubicBezTo>
                  <a:pt x="25786" y="0"/>
                  <a:pt x="21085" y="4700"/>
                  <a:pt x="21085" y="10543"/>
                </a:cubicBezTo>
                <a:lnTo>
                  <a:pt x="21085" y="43049"/>
                </a:lnTo>
                <a:cubicBezTo>
                  <a:pt x="8961" y="46168"/>
                  <a:pt x="0" y="57194"/>
                  <a:pt x="0" y="70284"/>
                </a:cubicBezTo>
                <a:lnTo>
                  <a:pt x="0" y="196796"/>
                </a:lnTo>
                <a:cubicBezTo>
                  <a:pt x="0" y="212303"/>
                  <a:pt x="12607" y="224910"/>
                  <a:pt x="28114" y="224910"/>
                </a:cubicBezTo>
                <a:lnTo>
                  <a:pt x="224910" y="224910"/>
                </a:lnTo>
                <a:cubicBezTo>
                  <a:pt x="240417" y="224910"/>
                  <a:pt x="253024" y="212303"/>
                  <a:pt x="253024" y="196796"/>
                </a:cubicBezTo>
                <a:lnTo>
                  <a:pt x="253024" y="112455"/>
                </a:lnTo>
                <a:cubicBezTo>
                  <a:pt x="253024" y="96949"/>
                  <a:pt x="240417" y="84341"/>
                  <a:pt x="224910" y="84341"/>
                </a:cubicBezTo>
                <a:lnTo>
                  <a:pt x="196796" y="84341"/>
                </a:lnTo>
                <a:lnTo>
                  <a:pt x="196796" y="28114"/>
                </a:lnTo>
                <a:cubicBezTo>
                  <a:pt x="196796" y="12607"/>
                  <a:pt x="184189" y="0"/>
                  <a:pt x="168683" y="0"/>
                </a:cubicBezTo>
                <a:lnTo>
                  <a:pt x="140569" y="0"/>
                </a:lnTo>
                <a:close/>
                <a:moveTo>
                  <a:pt x="168683" y="49199"/>
                </a:moveTo>
                <a:lnTo>
                  <a:pt x="168683" y="63256"/>
                </a:lnTo>
                <a:cubicBezTo>
                  <a:pt x="168683" y="67122"/>
                  <a:pt x="165520" y="70284"/>
                  <a:pt x="161654" y="70284"/>
                </a:cubicBezTo>
                <a:lnTo>
                  <a:pt x="147597" y="70284"/>
                </a:lnTo>
                <a:cubicBezTo>
                  <a:pt x="143732" y="70284"/>
                  <a:pt x="140569" y="67122"/>
                  <a:pt x="140569" y="63256"/>
                </a:cubicBezTo>
                <a:lnTo>
                  <a:pt x="140569" y="49199"/>
                </a:lnTo>
                <a:cubicBezTo>
                  <a:pt x="140569" y="45333"/>
                  <a:pt x="143732" y="42171"/>
                  <a:pt x="147597" y="42171"/>
                </a:cubicBezTo>
                <a:lnTo>
                  <a:pt x="161654" y="42171"/>
                </a:lnTo>
                <a:cubicBezTo>
                  <a:pt x="165520" y="42171"/>
                  <a:pt x="168683" y="45333"/>
                  <a:pt x="168683" y="49199"/>
                </a:cubicBezTo>
                <a:close/>
                <a:moveTo>
                  <a:pt x="161654" y="84341"/>
                </a:moveTo>
                <a:cubicBezTo>
                  <a:pt x="165520" y="84341"/>
                  <a:pt x="168683" y="87504"/>
                  <a:pt x="168683" y="91370"/>
                </a:cubicBezTo>
                <a:lnTo>
                  <a:pt x="168683" y="105427"/>
                </a:lnTo>
                <a:cubicBezTo>
                  <a:pt x="168683" y="109292"/>
                  <a:pt x="165520" y="112455"/>
                  <a:pt x="161654" y="112455"/>
                </a:cubicBezTo>
                <a:lnTo>
                  <a:pt x="147597" y="112455"/>
                </a:lnTo>
                <a:cubicBezTo>
                  <a:pt x="143732" y="112455"/>
                  <a:pt x="140569" y="109292"/>
                  <a:pt x="140569" y="105427"/>
                </a:cubicBezTo>
                <a:lnTo>
                  <a:pt x="140569" y="91370"/>
                </a:lnTo>
                <a:cubicBezTo>
                  <a:pt x="140569" y="87504"/>
                  <a:pt x="143732" y="84341"/>
                  <a:pt x="147597" y="84341"/>
                </a:cubicBezTo>
                <a:lnTo>
                  <a:pt x="161654" y="84341"/>
                </a:lnTo>
                <a:close/>
                <a:moveTo>
                  <a:pt x="168683" y="133540"/>
                </a:moveTo>
                <a:lnTo>
                  <a:pt x="168683" y="147597"/>
                </a:lnTo>
                <a:cubicBezTo>
                  <a:pt x="168683" y="151463"/>
                  <a:pt x="165520" y="154626"/>
                  <a:pt x="161654" y="154626"/>
                </a:cubicBezTo>
                <a:lnTo>
                  <a:pt x="147597" y="154626"/>
                </a:lnTo>
                <a:cubicBezTo>
                  <a:pt x="143732" y="154626"/>
                  <a:pt x="140569" y="151463"/>
                  <a:pt x="140569" y="147597"/>
                </a:cubicBezTo>
                <a:lnTo>
                  <a:pt x="140569" y="133540"/>
                </a:lnTo>
                <a:cubicBezTo>
                  <a:pt x="140569" y="129675"/>
                  <a:pt x="143732" y="126512"/>
                  <a:pt x="147597" y="126512"/>
                </a:cubicBezTo>
                <a:lnTo>
                  <a:pt x="161654" y="126512"/>
                </a:lnTo>
                <a:cubicBezTo>
                  <a:pt x="165520" y="126512"/>
                  <a:pt x="168683" y="129675"/>
                  <a:pt x="168683" y="133540"/>
                </a:cubicBezTo>
                <a:close/>
                <a:moveTo>
                  <a:pt x="217882" y="126512"/>
                </a:moveTo>
                <a:cubicBezTo>
                  <a:pt x="221747" y="126512"/>
                  <a:pt x="224910" y="129675"/>
                  <a:pt x="224910" y="133540"/>
                </a:cubicBezTo>
                <a:lnTo>
                  <a:pt x="224910" y="147597"/>
                </a:lnTo>
                <a:cubicBezTo>
                  <a:pt x="224910" y="151463"/>
                  <a:pt x="221747" y="154626"/>
                  <a:pt x="217882" y="154626"/>
                </a:cubicBezTo>
                <a:lnTo>
                  <a:pt x="203825" y="154626"/>
                </a:lnTo>
                <a:cubicBezTo>
                  <a:pt x="199959" y="154626"/>
                  <a:pt x="196796" y="151463"/>
                  <a:pt x="196796" y="147597"/>
                </a:cubicBezTo>
                <a:lnTo>
                  <a:pt x="196796" y="133540"/>
                </a:lnTo>
                <a:cubicBezTo>
                  <a:pt x="196796" y="129675"/>
                  <a:pt x="199959" y="126512"/>
                  <a:pt x="203825" y="126512"/>
                </a:cubicBezTo>
                <a:lnTo>
                  <a:pt x="217882" y="126512"/>
                </a:lnTo>
                <a:close/>
                <a:moveTo>
                  <a:pt x="112455" y="133540"/>
                </a:moveTo>
                <a:lnTo>
                  <a:pt x="112455" y="147597"/>
                </a:lnTo>
                <a:cubicBezTo>
                  <a:pt x="112455" y="151463"/>
                  <a:pt x="109292" y="154626"/>
                  <a:pt x="105427" y="154626"/>
                </a:cubicBezTo>
                <a:lnTo>
                  <a:pt x="91370" y="154626"/>
                </a:lnTo>
                <a:cubicBezTo>
                  <a:pt x="87504" y="154626"/>
                  <a:pt x="84341" y="151463"/>
                  <a:pt x="84341" y="147597"/>
                </a:cubicBezTo>
                <a:lnTo>
                  <a:pt x="84341" y="133540"/>
                </a:lnTo>
                <a:cubicBezTo>
                  <a:pt x="84341" y="129675"/>
                  <a:pt x="87504" y="126512"/>
                  <a:pt x="91370" y="126512"/>
                </a:cubicBezTo>
                <a:lnTo>
                  <a:pt x="105427" y="126512"/>
                </a:lnTo>
                <a:cubicBezTo>
                  <a:pt x="109292" y="126512"/>
                  <a:pt x="112455" y="129675"/>
                  <a:pt x="112455" y="133540"/>
                </a:cubicBezTo>
                <a:close/>
                <a:moveTo>
                  <a:pt x="105427" y="84341"/>
                </a:moveTo>
                <a:cubicBezTo>
                  <a:pt x="109292" y="84341"/>
                  <a:pt x="112455" y="87504"/>
                  <a:pt x="112455" y="91370"/>
                </a:cubicBezTo>
                <a:lnTo>
                  <a:pt x="112455" y="105427"/>
                </a:lnTo>
                <a:cubicBezTo>
                  <a:pt x="112455" y="109292"/>
                  <a:pt x="109292" y="112455"/>
                  <a:pt x="105427" y="112455"/>
                </a:cubicBezTo>
                <a:lnTo>
                  <a:pt x="91370" y="112455"/>
                </a:lnTo>
                <a:cubicBezTo>
                  <a:pt x="87504" y="112455"/>
                  <a:pt x="84341" y="109292"/>
                  <a:pt x="84341" y="105427"/>
                </a:cubicBezTo>
                <a:lnTo>
                  <a:pt x="84341" y="91370"/>
                </a:lnTo>
                <a:cubicBezTo>
                  <a:pt x="84341" y="87504"/>
                  <a:pt x="87504" y="84341"/>
                  <a:pt x="91370" y="84341"/>
                </a:cubicBezTo>
                <a:lnTo>
                  <a:pt x="105427" y="84341"/>
                </a:lnTo>
                <a:close/>
                <a:moveTo>
                  <a:pt x="56228" y="133540"/>
                </a:moveTo>
                <a:lnTo>
                  <a:pt x="56228" y="147597"/>
                </a:lnTo>
                <a:cubicBezTo>
                  <a:pt x="56228" y="151463"/>
                  <a:pt x="53065" y="154626"/>
                  <a:pt x="49199" y="154626"/>
                </a:cubicBezTo>
                <a:lnTo>
                  <a:pt x="35142" y="154626"/>
                </a:lnTo>
                <a:cubicBezTo>
                  <a:pt x="31277" y="154626"/>
                  <a:pt x="28114" y="151463"/>
                  <a:pt x="28114" y="147597"/>
                </a:cubicBezTo>
                <a:lnTo>
                  <a:pt x="28114" y="133540"/>
                </a:lnTo>
                <a:cubicBezTo>
                  <a:pt x="28114" y="129675"/>
                  <a:pt x="31277" y="126512"/>
                  <a:pt x="35142" y="126512"/>
                </a:cubicBezTo>
                <a:lnTo>
                  <a:pt x="49199" y="126512"/>
                </a:lnTo>
                <a:cubicBezTo>
                  <a:pt x="53065" y="126512"/>
                  <a:pt x="56228" y="129675"/>
                  <a:pt x="56228" y="133540"/>
                </a:cubicBezTo>
                <a:close/>
                <a:moveTo>
                  <a:pt x="49199" y="84341"/>
                </a:moveTo>
                <a:cubicBezTo>
                  <a:pt x="53065" y="84341"/>
                  <a:pt x="56228" y="87504"/>
                  <a:pt x="56228" y="91370"/>
                </a:cubicBezTo>
                <a:lnTo>
                  <a:pt x="56228" y="105427"/>
                </a:lnTo>
                <a:cubicBezTo>
                  <a:pt x="56228" y="109292"/>
                  <a:pt x="53065" y="112455"/>
                  <a:pt x="49199" y="112455"/>
                </a:cubicBezTo>
                <a:lnTo>
                  <a:pt x="35142" y="112455"/>
                </a:lnTo>
                <a:cubicBezTo>
                  <a:pt x="31277" y="112455"/>
                  <a:pt x="28114" y="109292"/>
                  <a:pt x="28114" y="105427"/>
                </a:cubicBezTo>
                <a:lnTo>
                  <a:pt x="28114" y="91370"/>
                </a:lnTo>
                <a:cubicBezTo>
                  <a:pt x="28114" y="87504"/>
                  <a:pt x="31277" y="84341"/>
                  <a:pt x="35142" y="84341"/>
                </a:cubicBezTo>
                <a:lnTo>
                  <a:pt x="49199" y="84341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0" name="Text 18"/>
          <p:cNvSpPr/>
          <p:nvPr/>
        </p:nvSpPr>
        <p:spPr>
          <a:xfrm>
            <a:off x="6284948" y="1836766"/>
            <a:ext cx="2520867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Populație Urbană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266206" y="2099161"/>
            <a:ext cx="2558352" cy="299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71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68.2%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284948" y="2436407"/>
            <a:ext cx="2520867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67.0% (2024)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9071256" y="1368203"/>
            <a:ext cx="2745777" cy="1443173"/>
          </a:xfrm>
          <a:custGeom>
            <a:avLst/>
            <a:gdLst/>
            <a:ahLst/>
            <a:cxnLst/>
            <a:rect l="l" t="t" r="r" b="b"/>
            <a:pathLst>
              <a:path w="2745777" h="1443173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1368200"/>
                </a:lnTo>
                <a:cubicBezTo>
                  <a:pt x="2745777" y="1409606"/>
                  <a:pt x="2712211" y="1443173"/>
                  <a:pt x="2670804" y="1443173"/>
                </a:cubicBezTo>
                <a:lnTo>
                  <a:pt x="74973" y="1443173"/>
                </a:lnTo>
                <a:cubicBezTo>
                  <a:pt x="33594" y="1443173"/>
                  <a:pt x="0" y="1409579"/>
                  <a:pt x="0" y="1368200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9071256" y="1368203"/>
            <a:ext cx="2745777" cy="37485"/>
          </a:xfrm>
          <a:custGeom>
            <a:avLst/>
            <a:gdLst/>
            <a:ahLst/>
            <a:cxnLst/>
            <a:rect l="l" t="t" r="r" b="b"/>
            <a:pathLst>
              <a:path w="2745777" h="37485">
                <a:moveTo>
                  <a:pt x="37485" y="0"/>
                </a:moveTo>
                <a:lnTo>
                  <a:pt x="2708292" y="0"/>
                </a:lnTo>
                <a:cubicBezTo>
                  <a:pt x="2728994" y="0"/>
                  <a:pt x="2745777" y="16783"/>
                  <a:pt x="2745777" y="37485"/>
                </a:cubicBezTo>
                <a:lnTo>
                  <a:pt x="2745777" y="37485"/>
                </a:lnTo>
                <a:lnTo>
                  <a:pt x="0" y="37485"/>
                </a:ln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5" name="Shape 23"/>
          <p:cNvSpPr/>
          <p:nvPr/>
        </p:nvSpPr>
        <p:spPr>
          <a:xfrm>
            <a:off x="10319155" y="1536885"/>
            <a:ext cx="253024" cy="224910"/>
          </a:xfrm>
          <a:custGeom>
            <a:avLst/>
            <a:gdLst/>
            <a:ahLst/>
            <a:cxnLst/>
            <a:rect l="l" t="t" r="r" b="b"/>
            <a:pathLst>
              <a:path w="253024" h="224910">
                <a:moveTo>
                  <a:pt x="70284" y="42171"/>
                </a:moveTo>
                <a:lnTo>
                  <a:pt x="70284" y="84341"/>
                </a:lnTo>
                <a:lnTo>
                  <a:pt x="128884" y="84341"/>
                </a:lnTo>
                <a:lnTo>
                  <a:pt x="103582" y="42171"/>
                </a:lnTo>
                <a:lnTo>
                  <a:pt x="70284" y="42171"/>
                </a:lnTo>
                <a:close/>
                <a:moveTo>
                  <a:pt x="42171" y="97959"/>
                </a:moveTo>
                <a:lnTo>
                  <a:pt x="42171" y="28114"/>
                </a:lnTo>
                <a:cubicBezTo>
                  <a:pt x="42171" y="20339"/>
                  <a:pt x="48452" y="14057"/>
                  <a:pt x="56228" y="14057"/>
                </a:cubicBezTo>
                <a:lnTo>
                  <a:pt x="103582" y="14057"/>
                </a:lnTo>
                <a:cubicBezTo>
                  <a:pt x="113465" y="14057"/>
                  <a:pt x="122602" y="19240"/>
                  <a:pt x="127698" y="27718"/>
                </a:cubicBezTo>
                <a:lnTo>
                  <a:pt x="161698" y="84341"/>
                </a:lnTo>
                <a:lnTo>
                  <a:pt x="189812" y="84341"/>
                </a:lnTo>
                <a:lnTo>
                  <a:pt x="189812" y="52713"/>
                </a:lnTo>
                <a:cubicBezTo>
                  <a:pt x="189812" y="46871"/>
                  <a:pt x="194512" y="42171"/>
                  <a:pt x="200354" y="42171"/>
                </a:cubicBezTo>
                <a:cubicBezTo>
                  <a:pt x="206197" y="42171"/>
                  <a:pt x="210897" y="46871"/>
                  <a:pt x="210897" y="52713"/>
                </a:cubicBezTo>
                <a:lnTo>
                  <a:pt x="210897" y="84341"/>
                </a:lnTo>
                <a:lnTo>
                  <a:pt x="231982" y="84341"/>
                </a:lnTo>
                <a:cubicBezTo>
                  <a:pt x="243623" y="84341"/>
                  <a:pt x="253068" y="93786"/>
                  <a:pt x="253068" y="105427"/>
                </a:cubicBezTo>
                <a:lnTo>
                  <a:pt x="253068" y="123657"/>
                </a:lnTo>
                <a:cubicBezTo>
                  <a:pt x="253068" y="129894"/>
                  <a:pt x="250300" y="135869"/>
                  <a:pt x="245468" y="139866"/>
                </a:cubicBezTo>
                <a:lnTo>
                  <a:pt x="230094" y="152693"/>
                </a:lnTo>
                <a:cubicBezTo>
                  <a:pt x="241734" y="159370"/>
                  <a:pt x="249554" y="171889"/>
                  <a:pt x="249554" y="186254"/>
                </a:cubicBezTo>
                <a:cubicBezTo>
                  <a:pt x="249554" y="207603"/>
                  <a:pt x="232246" y="224910"/>
                  <a:pt x="210897" y="224910"/>
                </a:cubicBezTo>
                <a:cubicBezTo>
                  <a:pt x="189548" y="224910"/>
                  <a:pt x="172241" y="207603"/>
                  <a:pt x="172241" y="186254"/>
                </a:cubicBezTo>
                <a:cubicBezTo>
                  <a:pt x="172241" y="179928"/>
                  <a:pt x="173778" y="173954"/>
                  <a:pt x="176458" y="168683"/>
                </a:cubicBezTo>
                <a:lnTo>
                  <a:pt x="132003" y="168683"/>
                </a:lnTo>
                <a:cubicBezTo>
                  <a:pt x="130685" y="174569"/>
                  <a:pt x="128533" y="180104"/>
                  <a:pt x="125677" y="185243"/>
                </a:cubicBezTo>
                <a:cubicBezTo>
                  <a:pt x="129060" y="189373"/>
                  <a:pt x="128840" y="195522"/>
                  <a:pt x="124974" y="199388"/>
                </a:cubicBezTo>
                <a:lnTo>
                  <a:pt x="115047" y="209316"/>
                </a:lnTo>
                <a:cubicBezTo>
                  <a:pt x="111181" y="213181"/>
                  <a:pt x="105075" y="213401"/>
                  <a:pt x="100902" y="210019"/>
                </a:cubicBezTo>
                <a:cubicBezTo>
                  <a:pt x="96817" y="212303"/>
                  <a:pt x="92424" y="214104"/>
                  <a:pt x="87812" y="215422"/>
                </a:cubicBezTo>
                <a:cubicBezTo>
                  <a:pt x="87284" y="220737"/>
                  <a:pt x="82804" y="224910"/>
                  <a:pt x="77313" y="224910"/>
                </a:cubicBezTo>
                <a:lnTo>
                  <a:pt x="63256" y="224910"/>
                </a:lnTo>
                <a:cubicBezTo>
                  <a:pt x="57809" y="224910"/>
                  <a:pt x="53284" y="220737"/>
                  <a:pt x="52757" y="215422"/>
                </a:cubicBezTo>
                <a:cubicBezTo>
                  <a:pt x="48145" y="214104"/>
                  <a:pt x="43796" y="212259"/>
                  <a:pt x="39667" y="210019"/>
                </a:cubicBezTo>
                <a:cubicBezTo>
                  <a:pt x="35538" y="213401"/>
                  <a:pt x="29388" y="213181"/>
                  <a:pt x="25522" y="209316"/>
                </a:cubicBezTo>
                <a:lnTo>
                  <a:pt x="15594" y="199344"/>
                </a:lnTo>
                <a:cubicBezTo>
                  <a:pt x="11729" y="195478"/>
                  <a:pt x="11509" y="189373"/>
                  <a:pt x="14892" y="185199"/>
                </a:cubicBezTo>
                <a:cubicBezTo>
                  <a:pt x="12607" y="181114"/>
                  <a:pt x="10806" y="176721"/>
                  <a:pt x="9488" y="172109"/>
                </a:cubicBezTo>
                <a:cubicBezTo>
                  <a:pt x="4173" y="171582"/>
                  <a:pt x="0" y="167101"/>
                  <a:pt x="0" y="161610"/>
                </a:cubicBezTo>
                <a:lnTo>
                  <a:pt x="0" y="147553"/>
                </a:lnTo>
                <a:cubicBezTo>
                  <a:pt x="0" y="142106"/>
                  <a:pt x="4173" y="137582"/>
                  <a:pt x="9488" y="137055"/>
                </a:cubicBezTo>
                <a:cubicBezTo>
                  <a:pt x="10806" y="132442"/>
                  <a:pt x="12651" y="128093"/>
                  <a:pt x="14892" y="123964"/>
                </a:cubicBezTo>
                <a:cubicBezTo>
                  <a:pt x="11509" y="119835"/>
                  <a:pt x="11729" y="113685"/>
                  <a:pt x="15594" y="109819"/>
                </a:cubicBezTo>
                <a:lnTo>
                  <a:pt x="25522" y="99892"/>
                </a:lnTo>
                <a:cubicBezTo>
                  <a:pt x="29388" y="96026"/>
                  <a:pt x="35494" y="95806"/>
                  <a:pt x="39667" y="99189"/>
                </a:cubicBezTo>
                <a:cubicBezTo>
                  <a:pt x="40501" y="98750"/>
                  <a:pt x="41292" y="98310"/>
                  <a:pt x="42171" y="97871"/>
                </a:cubicBezTo>
                <a:close/>
                <a:moveTo>
                  <a:pt x="70284" y="126512"/>
                </a:moveTo>
                <a:cubicBezTo>
                  <a:pt x="54768" y="126512"/>
                  <a:pt x="42171" y="139109"/>
                  <a:pt x="42171" y="154626"/>
                </a:cubicBezTo>
                <a:cubicBezTo>
                  <a:pt x="42171" y="170142"/>
                  <a:pt x="54768" y="182739"/>
                  <a:pt x="70284" y="182739"/>
                </a:cubicBezTo>
                <a:cubicBezTo>
                  <a:pt x="85801" y="182739"/>
                  <a:pt x="98398" y="170142"/>
                  <a:pt x="98398" y="154626"/>
                </a:cubicBezTo>
                <a:cubicBezTo>
                  <a:pt x="98398" y="139109"/>
                  <a:pt x="85801" y="126512"/>
                  <a:pt x="70284" y="126512"/>
                </a:cubicBezTo>
                <a:close/>
                <a:moveTo>
                  <a:pt x="193282" y="186254"/>
                </a:moveTo>
                <a:cubicBezTo>
                  <a:pt x="193282" y="195951"/>
                  <a:pt x="201155" y="203825"/>
                  <a:pt x="210853" y="203825"/>
                </a:cubicBezTo>
                <a:cubicBezTo>
                  <a:pt x="220551" y="203825"/>
                  <a:pt x="228424" y="195951"/>
                  <a:pt x="228424" y="186254"/>
                </a:cubicBezTo>
                <a:cubicBezTo>
                  <a:pt x="228424" y="176556"/>
                  <a:pt x="220551" y="168683"/>
                  <a:pt x="210853" y="168683"/>
                </a:cubicBezTo>
                <a:cubicBezTo>
                  <a:pt x="201155" y="168683"/>
                  <a:pt x="193282" y="176556"/>
                  <a:pt x="193282" y="186254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6" name="Text 24"/>
          <p:cNvSpPr/>
          <p:nvPr/>
        </p:nvSpPr>
        <p:spPr>
          <a:xfrm>
            <a:off x="9183711" y="1836766"/>
            <a:ext cx="2520867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Populație Rurală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164968" y="2099161"/>
            <a:ext cx="2558352" cy="299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71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31.8%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183711" y="2436407"/>
            <a:ext cx="2520867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8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33.0% (2024)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74850" y="2961197"/>
            <a:ext cx="6719188" cy="3523591"/>
          </a:xfrm>
          <a:custGeom>
            <a:avLst/>
            <a:gdLst/>
            <a:ahLst/>
            <a:cxnLst/>
            <a:rect l="l" t="t" r="r" b="b"/>
            <a:pathLst>
              <a:path w="6719188" h="3523591">
                <a:moveTo>
                  <a:pt x="74982" y="0"/>
                </a:moveTo>
                <a:lnTo>
                  <a:pt x="6644206" y="0"/>
                </a:lnTo>
                <a:cubicBezTo>
                  <a:pt x="6685618" y="0"/>
                  <a:pt x="6719188" y="33571"/>
                  <a:pt x="6719188" y="74982"/>
                </a:cubicBezTo>
                <a:lnTo>
                  <a:pt x="6719188" y="3448609"/>
                </a:lnTo>
                <a:cubicBezTo>
                  <a:pt x="6719188" y="3490020"/>
                  <a:pt x="6685618" y="3523591"/>
                  <a:pt x="6644206" y="3523591"/>
                </a:cubicBezTo>
                <a:lnTo>
                  <a:pt x="74982" y="3523591"/>
                </a:lnTo>
                <a:cubicBezTo>
                  <a:pt x="33571" y="3523591"/>
                  <a:pt x="0" y="3490020"/>
                  <a:pt x="0" y="3448609"/>
                </a:cubicBezTo>
                <a:lnTo>
                  <a:pt x="0" y="74982"/>
                </a:lnTo>
                <a:cubicBezTo>
                  <a:pt x="0" y="33598"/>
                  <a:pt x="33598" y="0"/>
                  <a:pt x="74982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515419" y="3148622"/>
            <a:ext cx="6438051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6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 Populației pe Categorii de Vârstă</a:t>
            </a:r>
            <a:endParaRPr lang="en-US" sz="1600" dirty="0"/>
          </a:p>
        </p:txBody>
      </p:sp>
      <p:pic>
        <p:nvPicPr>
          <p:cNvPr id="31" name="Image 0" descr="https://kimi-img.moonshot.cn/pub/slides/26-02-23-02:51:30-d6dl0cm947o9270r40p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2275" y="3560957"/>
            <a:ext cx="6147542" cy="2736406"/>
          </a:xfrm>
          <a:prstGeom prst="roundRect">
            <a:avLst>
              <a:gd name="adj" fmla="val 0"/>
            </a:avLst>
          </a:prstGeom>
        </p:spPr>
      </p:pic>
      <p:sp>
        <p:nvSpPr>
          <p:cNvPr id="32" name="Shape 29"/>
          <p:cNvSpPr/>
          <p:nvPr/>
        </p:nvSpPr>
        <p:spPr>
          <a:xfrm>
            <a:off x="7321994" y="2961197"/>
            <a:ext cx="4498201" cy="3523591"/>
          </a:xfrm>
          <a:custGeom>
            <a:avLst/>
            <a:gdLst/>
            <a:ahLst/>
            <a:cxnLst/>
            <a:rect l="l" t="t" r="r" b="b"/>
            <a:pathLst>
              <a:path w="4498201" h="3523591">
                <a:moveTo>
                  <a:pt x="74982" y="0"/>
                </a:moveTo>
                <a:lnTo>
                  <a:pt x="4423219" y="0"/>
                </a:lnTo>
                <a:cubicBezTo>
                  <a:pt x="4464631" y="0"/>
                  <a:pt x="4498201" y="33571"/>
                  <a:pt x="4498201" y="74982"/>
                </a:cubicBezTo>
                <a:lnTo>
                  <a:pt x="4498201" y="3448609"/>
                </a:lnTo>
                <a:cubicBezTo>
                  <a:pt x="4498201" y="3490020"/>
                  <a:pt x="4464631" y="3523591"/>
                  <a:pt x="4423219" y="3523591"/>
                </a:cubicBezTo>
                <a:lnTo>
                  <a:pt x="74982" y="3523591"/>
                </a:lnTo>
                <a:cubicBezTo>
                  <a:pt x="33571" y="3523591"/>
                  <a:pt x="0" y="3490020"/>
                  <a:pt x="0" y="3448609"/>
                </a:cubicBezTo>
                <a:lnTo>
                  <a:pt x="0" y="74982"/>
                </a:lnTo>
                <a:cubicBezTo>
                  <a:pt x="0" y="33598"/>
                  <a:pt x="33598" y="0"/>
                  <a:pt x="74982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3" name="Text 30"/>
          <p:cNvSpPr/>
          <p:nvPr/>
        </p:nvSpPr>
        <p:spPr>
          <a:xfrm>
            <a:off x="7509419" y="3148622"/>
            <a:ext cx="4217064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76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Distribuția Detaliată 2025</a:t>
            </a:r>
            <a:endParaRPr lang="en-US" sz="1600" dirty="0"/>
          </a:p>
        </p:txBody>
      </p:sp>
      <p:graphicFrame>
        <p:nvGraphicFramePr>
          <p:cNvPr id="3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509419" y="3560957"/>
          <a:ext cx="4123351" cy="1911735"/>
        </p:xfrm>
        <a:graphic>
          <a:graphicData uri="http://schemas.openxmlformats.org/drawingml/2006/table">
            <a:tbl>
              <a:tblPr/>
              <a:tblGrid>
                <a:gridCol w="258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347">
                <a:tc>
                  <a:txBody>
                    <a:bodyPr/>
                    <a:lstStyle/>
                    <a:p>
                      <a:pPr algn="l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Categorie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4970" marB="7497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Număr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4970" marB="7497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%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4970" marB="7497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47">
                <a:tc>
                  <a:txBody>
                    <a:bodyPr/>
                    <a:lstStyle/>
                    <a:p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Copii 0-18 ani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4970" marB="7497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7,704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17.7%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347">
                <a:tc>
                  <a:txBody>
                    <a:bodyPr/>
                    <a:lstStyle/>
                    <a:p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Adulți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4970" marB="7497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35,845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82.3%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47">
                <a:tc>
                  <a:txBody>
                    <a:bodyPr/>
                    <a:lstStyle/>
                    <a:p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Vârstă aptă de muncă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4970" marB="7497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26,305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73.4%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47">
                <a:tc>
                  <a:txBody>
                    <a:bodyPr/>
                    <a:lstStyle/>
                    <a:p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Vârstă pensionară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4970" marB="7497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9,540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21.9%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Shape 31"/>
          <p:cNvSpPr/>
          <p:nvPr/>
        </p:nvSpPr>
        <p:spPr>
          <a:xfrm>
            <a:off x="7528162" y="5622633"/>
            <a:ext cx="4104609" cy="674730"/>
          </a:xfrm>
          <a:custGeom>
            <a:avLst/>
            <a:gdLst/>
            <a:ahLst/>
            <a:cxnLst/>
            <a:rect l="l" t="t" r="r" b="b"/>
            <a:pathLst>
              <a:path w="4104609" h="674730">
                <a:moveTo>
                  <a:pt x="0" y="0"/>
                </a:moveTo>
                <a:lnTo>
                  <a:pt x="4067121" y="0"/>
                </a:lnTo>
                <a:cubicBezTo>
                  <a:pt x="4087825" y="0"/>
                  <a:pt x="4104609" y="16784"/>
                  <a:pt x="4104609" y="37488"/>
                </a:cubicBezTo>
                <a:lnTo>
                  <a:pt x="4104609" y="637242"/>
                </a:lnTo>
                <a:cubicBezTo>
                  <a:pt x="4104609" y="657946"/>
                  <a:pt x="4087825" y="674730"/>
                  <a:pt x="4067121" y="674730"/>
                </a:cubicBezTo>
                <a:lnTo>
                  <a:pt x="0" y="674730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36" name="Shape 32"/>
          <p:cNvSpPr/>
          <p:nvPr/>
        </p:nvSpPr>
        <p:spPr>
          <a:xfrm>
            <a:off x="7528162" y="5622633"/>
            <a:ext cx="37485" cy="674730"/>
          </a:xfrm>
          <a:custGeom>
            <a:avLst/>
            <a:gdLst/>
            <a:ahLst/>
            <a:cxnLst/>
            <a:rect l="l" t="t" r="r" b="b"/>
            <a:pathLst>
              <a:path w="37485" h="674730">
                <a:moveTo>
                  <a:pt x="0" y="0"/>
                </a:moveTo>
                <a:lnTo>
                  <a:pt x="37485" y="0"/>
                </a:lnTo>
                <a:lnTo>
                  <a:pt x="37485" y="674730"/>
                </a:lnTo>
                <a:lnTo>
                  <a:pt x="0" y="67473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7" name="Text 33"/>
          <p:cNvSpPr/>
          <p:nvPr/>
        </p:nvSpPr>
        <p:spPr>
          <a:xfrm>
            <a:off x="7659359" y="5735088"/>
            <a:ext cx="3935926" cy="449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Evoluție:</a:t>
            </a:r>
            <a:r>
              <a:rPr lang="en-US" sz="118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Creștere urbanizare (68.2% vs 67.0%), populația aptă de muncă în creștere (73.4% vs 73.3%).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1608" y="351608"/>
            <a:ext cx="1155910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kern="0" spc="5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 • DATE DEMOGRAFICE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1608" y="632894"/>
            <a:ext cx="11647008" cy="351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92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Indicatori Demografici Cheie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1608" y="1089984"/>
            <a:ext cx="843859" cy="35161"/>
          </a:xfrm>
          <a:custGeom>
            <a:avLst/>
            <a:gdLst/>
            <a:ahLst/>
            <a:cxnLst/>
            <a:rect l="l" t="t" r="r" b="b"/>
            <a:pathLst>
              <a:path w="843859" h="35161">
                <a:moveTo>
                  <a:pt x="0" y="0"/>
                </a:moveTo>
                <a:lnTo>
                  <a:pt x="843859" y="0"/>
                </a:lnTo>
                <a:lnTo>
                  <a:pt x="843859" y="35161"/>
                </a:lnTo>
                <a:lnTo>
                  <a:pt x="0" y="35161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51608" y="1283368"/>
            <a:ext cx="2188758" cy="1353690"/>
          </a:xfrm>
          <a:custGeom>
            <a:avLst/>
            <a:gdLst/>
            <a:ahLst/>
            <a:cxnLst/>
            <a:rect l="l" t="t" r="r" b="b"/>
            <a:pathLst>
              <a:path w="2188758" h="1353690">
                <a:moveTo>
                  <a:pt x="35161" y="0"/>
                </a:moveTo>
                <a:lnTo>
                  <a:pt x="2153598" y="0"/>
                </a:lnTo>
                <a:cubicBezTo>
                  <a:pt x="2173016" y="0"/>
                  <a:pt x="2188758" y="15742"/>
                  <a:pt x="2188758" y="35161"/>
                </a:cubicBezTo>
                <a:lnTo>
                  <a:pt x="2188758" y="1283366"/>
                </a:lnTo>
                <a:cubicBezTo>
                  <a:pt x="2188758" y="1322205"/>
                  <a:pt x="2157273" y="1353690"/>
                  <a:pt x="2118434" y="1353690"/>
                </a:cubicBezTo>
                <a:lnTo>
                  <a:pt x="70324" y="1353690"/>
                </a:lnTo>
                <a:cubicBezTo>
                  <a:pt x="31485" y="1353690"/>
                  <a:pt x="0" y="1322205"/>
                  <a:pt x="0" y="1283366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51608" y="1283368"/>
            <a:ext cx="2188758" cy="35161"/>
          </a:xfrm>
          <a:custGeom>
            <a:avLst/>
            <a:gdLst/>
            <a:ahLst/>
            <a:cxnLst/>
            <a:rect l="l" t="t" r="r" b="b"/>
            <a:pathLst>
              <a:path w="2188758" h="35161">
                <a:moveTo>
                  <a:pt x="35161" y="0"/>
                </a:moveTo>
                <a:lnTo>
                  <a:pt x="2153598" y="0"/>
                </a:lnTo>
                <a:cubicBezTo>
                  <a:pt x="2173016" y="0"/>
                  <a:pt x="2188758" y="15742"/>
                  <a:pt x="2188758" y="35161"/>
                </a:cubicBezTo>
                <a:lnTo>
                  <a:pt x="2188758" y="35161"/>
                </a:lnTo>
                <a:lnTo>
                  <a:pt x="0" y="35161"/>
                </a:ln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1364788" y="1441592"/>
            <a:ext cx="158224" cy="210965"/>
          </a:xfrm>
          <a:custGeom>
            <a:avLst/>
            <a:gdLst/>
            <a:ahLst/>
            <a:cxnLst/>
            <a:rect l="l" t="t" r="r" b="b"/>
            <a:pathLst>
              <a:path w="158224" h="210965">
                <a:moveTo>
                  <a:pt x="49445" y="36260"/>
                </a:moveTo>
                <a:cubicBezTo>
                  <a:pt x="49445" y="19886"/>
                  <a:pt x="62738" y="6593"/>
                  <a:pt x="79112" y="6593"/>
                </a:cubicBezTo>
                <a:cubicBezTo>
                  <a:pt x="95485" y="6593"/>
                  <a:pt x="108779" y="19886"/>
                  <a:pt x="108779" y="36260"/>
                </a:cubicBezTo>
                <a:cubicBezTo>
                  <a:pt x="108779" y="52633"/>
                  <a:pt x="95485" y="65926"/>
                  <a:pt x="79112" y="65926"/>
                </a:cubicBezTo>
                <a:cubicBezTo>
                  <a:pt x="62738" y="65926"/>
                  <a:pt x="49445" y="52633"/>
                  <a:pt x="49445" y="36260"/>
                </a:cubicBezTo>
                <a:close/>
                <a:moveTo>
                  <a:pt x="3173" y="59540"/>
                </a:moveTo>
                <a:cubicBezTo>
                  <a:pt x="8529" y="52164"/>
                  <a:pt x="18830" y="50557"/>
                  <a:pt x="26206" y="55914"/>
                </a:cubicBezTo>
                <a:lnTo>
                  <a:pt x="41122" y="66751"/>
                </a:lnTo>
                <a:cubicBezTo>
                  <a:pt x="52164" y="74785"/>
                  <a:pt x="65473" y="79112"/>
                  <a:pt x="79112" y="79112"/>
                </a:cubicBezTo>
                <a:cubicBezTo>
                  <a:pt x="92750" y="79112"/>
                  <a:pt x="106059" y="74785"/>
                  <a:pt x="117102" y="66751"/>
                </a:cubicBezTo>
                <a:lnTo>
                  <a:pt x="132018" y="55873"/>
                </a:lnTo>
                <a:cubicBezTo>
                  <a:pt x="139393" y="50516"/>
                  <a:pt x="149694" y="52164"/>
                  <a:pt x="155051" y="59499"/>
                </a:cubicBezTo>
                <a:cubicBezTo>
                  <a:pt x="160407" y="66833"/>
                  <a:pt x="158759" y="77175"/>
                  <a:pt x="151425" y="82532"/>
                </a:cubicBezTo>
                <a:lnTo>
                  <a:pt x="136509" y="93410"/>
                </a:lnTo>
                <a:cubicBezTo>
                  <a:pt x="130905" y="97489"/>
                  <a:pt x="124931" y="100909"/>
                  <a:pt x="118668" y="103711"/>
                </a:cubicBezTo>
                <a:lnTo>
                  <a:pt x="118668" y="118668"/>
                </a:lnTo>
                <a:lnTo>
                  <a:pt x="39556" y="118668"/>
                </a:lnTo>
                <a:lnTo>
                  <a:pt x="39556" y="103711"/>
                </a:lnTo>
                <a:cubicBezTo>
                  <a:pt x="33293" y="100950"/>
                  <a:pt x="27318" y="97489"/>
                  <a:pt x="21715" y="93410"/>
                </a:cubicBezTo>
                <a:lnTo>
                  <a:pt x="6799" y="82532"/>
                </a:lnTo>
                <a:cubicBezTo>
                  <a:pt x="-577" y="77175"/>
                  <a:pt x="-2184" y="66874"/>
                  <a:pt x="3173" y="59499"/>
                </a:cubicBezTo>
                <a:close/>
                <a:moveTo>
                  <a:pt x="40174" y="135685"/>
                </a:moveTo>
                <a:lnTo>
                  <a:pt x="65144" y="157523"/>
                </a:lnTo>
                <a:lnTo>
                  <a:pt x="54431" y="172851"/>
                </a:lnTo>
                <a:lnTo>
                  <a:pt x="64443" y="182864"/>
                </a:lnTo>
                <a:cubicBezTo>
                  <a:pt x="70871" y="189291"/>
                  <a:pt x="70871" y="199716"/>
                  <a:pt x="64443" y="206185"/>
                </a:cubicBezTo>
                <a:cubicBezTo>
                  <a:pt x="58015" y="212654"/>
                  <a:pt x="47591" y="212613"/>
                  <a:pt x="41122" y="206185"/>
                </a:cubicBezTo>
                <a:lnTo>
                  <a:pt x="21344" y="186407"/>
                </a:lnTo>
                <a:cubicBezTo>
                  <a:pt x="15658" y="180721"/>
                  <a:pt x="14875" y="171821"/>
                  <a:pt x="19448" y="165269"/>
                </a:cubicBezTo>
                <a:lnTo>
                  <a:pt x="40133" y="135685"/>
                </a:lnTo>
                <a:close/>
                <a:moveTo>
                  <a:pt x="93121" y="157523"/>
                </a:moveTo>
                <a:lnTo>
                  <a:pt x="118091" y="135685"/>
                </a:lnTo>
                <a:lnTo>
                  <a:pt x="138775" y="165269"/>
                </a:lnTo>
                <a:cubicBezTo>
                  <a:pt x="143349" y="171821"/>
                  <a:pt x="142566" y="180721"/>
                  <a:pt x="136921" y="186366"/>
                </a:cubicBezTo>
                <a:lnTo>
                  <a:pt x="117143" y="206144"/>
                </a:lnTo>
                <a:cubicBezTo>
                  <a:pt x="110715" y="212572"/>
                  <a:pt x="100291" y="212572"/>
                  <a:pt x="93822" y="206144"/>
                </a:cubicBezTo>
                <a:cubicBezTo>
                  <a:pt x="87353" y="199716"/>
                  <a:pt x="87394" y="189291"/>
                  <a:pt x="93822" y="182822"/>
                </a:cubicBezTo>
                <a:lnTo>
                  <a:pt x="103834" y="172810"/>
                </a:lnTo>
                <a:lnTo>
                  <a:pt x="93121" y="157482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457090" y="1722878"/>
            <a:ext cx="197779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Natalitate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39510" y="1969004"/>
            <a:ext cx="2012955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61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3.9‰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57090" y="2285339"/>
            <a:ext cx="197779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4.2‰ (2024)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2676834" y="1283368"/>
            <a:ext cx="2188758" cy="1353690"/>
          </a:xfrm>
          <a:custGeom>
            <a:avLst/>
            <a:gdLst/>
            <a:ahLst/>
            <a:cxnLst/>
            <a:rect l="l" t="t" r="r" b="b"/>
            <a:pathLst>
              <a:path w="2188758" h="1353690">
                <a:moveTo>
                  <a:pt x="35161" y="0"/>
                </a:moveTo>
                <a:lnTo>
                  <a:pt x="2153598" y="0"/>
                </a:lnTo>
                <a:cubicBezTo>
                  <a:pt x="2173016" y="0"/>
                  <a:pt x="2188758" y="15742"/>
                  <a:pt x="2188758" y="35161"/>
                </a:cubicBezTo>
                <a:lnTo>
                  <a:pt x="2188758" y="1283366"/>
                </a:lnTo>
                <a:cubicBezTo>
                  <a:pt x="2188758" y="1322205"/>
                  <a:pt x="2157273" y="1353690"/>
                  <a:pt x="2118434" y="1353690"/>
                </a:cubicBezTo>
                <a:lnTo>
                  <a:pt x="70324" y="1353690"/>
                </a:lnTo>
                <a:cubicBezTo>
                  <a:pt x="31485" y="1353690"/>
                  <a:pt x="0" y="1322205"/>
                  <a:pt x="0" y="1283366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2676834" y="1283368"/>
            <a:ext cx="2188758" cy="35161"/>
          </a:xfrm>
          <a:custGeom>
            <a:avLst/>
            <a:gdLst/>
            <a:ahLst/>
            <a:cxnLst/>
            <a:rect l="l" t="t" r="r" b="b"/>
            <a:pathLst>
              <a:path w="2188758" h="35161">
                <a:moveTo>
                  <a:pt x="35161" y="0"/>
                </a:moveTo>
                <a:lnTo>
                  <a:pt x="2153598" y="0"/>
                </a:lnTo>
                <a:cubicBezTo>
                  <a:pt x="2173016" y="0"/>
                  <a:pt x="2188758" y="15742"/>
                  <a:pt x="2188758" y="35161"/>
                </a:cubicBezTo>
                <a:lnTo>
                  <a:pt x="2188758" y="35161"/>
                </a:lnTo>
                <a:lnTo>
                  <a:pt x="0" y="35161"/>
                </a:ln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3" name="Shape 11"/>
          <p:cNvSpPr/>
          <p:nvPr/>
        </p:nvSpPr>
        <p:spPr>
          <a:xfrm>
            <a:off x="3663643" y="1441592"/>
            <a:ext cx="210965" cy="210965"/>
          </a:xfrm>
          <a:custGeom>
            <a:avLst/>
            <a:gdLst/>
            <a:ahLst/>
            <a:cxnLst/>
            <a:rect l="l" t="t" r="r" b="b"/>
            <a:pathLst>
              <a:path w="210965" h="210965">
                <a:moveTo>
                  <a:pt x="105482" y="44459"/>
                </a:moveTo>
                <a:lnTo>
                  <a:pt x="99302" y="35889"/>
                </a:lnTo>
                <a:cubicBezTo>
                  <a:pt x="89001" y="21632"/>
                  <a:pt x="72478" y="13185"/>
                  <a:pt x="54843" y="13185"/>
                </a:cubicBezTo>
                <a:cubicBezTo>
                  <a:pt x="24558" y="13185"/>
                  <a:pt x="0" y="37743"/>
                  <a:pt x="0" y="68028"/>
                </a:cubicBezTo>
                <a:lnTo>
                  <a:pt x="0" y="69099"/>
                </a:lnTo>
                <a:cubicBezTo>
                  <a:pt x="0" y="78823"/>
                  <a:pt x="2555" y="88877"/>
                  <a:pt x="6840" y="98890"/>
                </a:cubicBezTo>
                <a:lnTo>
                  <a:pt x="50516" y="98890"/>
                </a:lnTo>
                <a:cubicBezTo>
                  <a:pt x="51835" y="98890"/>
                  <a:pt x="53030" y="98107"/>
                  <a:pt x="53565" y="96871"/>
                </a:cubicBezTo>
                <a:lnTo>
                  <a:pt x="66668" y="65432"/>
                </a:lnTo>
                <a:cubicBezTo>
                  <a:pt x="68193" y="61806"/>
                  <a:pt x="71736" y="59416"/>
                  <a:pt x="75651" y="59334"/>
                </a:cubicBezTo>
                <a:cubicBezTo>
                  <a:pt x="79565" y="59251"/>
                  <a:pt x="83191" y="61559"/>
                  <a:pt x="84798" y="65144"/>
                </a:cubicBezTo>
                <a:lnTo>
                  <a:pt x="105936" y="112075"/>
                </a:lnTo>
                <a:lnTo>
                  <a:pt x="122994" y="77958"/>
                </a:lnTo>
                <a:cubicBezTo>
                  <a:pt x="124683" y="74621"/>
                  <a:pt x="128103" y="72478"/>
                  <a:pt x="131853" y="72478"/>
                </a:cubicBezTo>
                <a:cubicBezTo>
                  <a:pt x="135602" y="72478"/>
                  <a:pt x="139022" y="74579"/>
                  <a:pt x="140712" y="77958"/>
                </a:cubicBezTo>
                <a:lnTo>
                  <a:pt x="150271" y="97036"/>
                </a:lnTo>
                <a:cubicBezTo>
                  <a:pt x="150848" y="98148"/>
                  <a:pt x="151960" y="98848"/>
                  <a:pt x="153238" y="98848"/>
                </a:cubicBezTo>
                <a:lnTo>
                  <a:pt x="204166" y="98848"/>
                </a:lnTo>
                <a:cubicBezTo>
                  <a:pt x="208492" y="88836"/>
                  <a:pt x="211006" y="78782"/>
                  <a:pt x="211006" y="69058"/>
                </a:cubicBezTo>
                <a:lnTo>
                  <a:pt x="211006" y="67987"/>
                </a:lnTo>
                <a:cubicBezTo>
                  <a:pt x="210965" y="37743"/>
                  <a:pt x="186407" y="13185"/>
                  <a:pt x="156122" y="13185"/>
                </a:cubicBezTo>
                <a:cubicBezTo>
                  <a:pt x="138528" y="13185"/>
                  <a:pt x="121964" y="21632"/>
                  <a:pt x="111663" y="35889"/>
                </a:cubicBezTo>
                <a:lnTo>
                  <a:pt x="105482" y="44418"/>
                </a:lnTo>
                <a:close/>
                <a:moveTo>
                  <a:pt x="193494" y="118668"/>
                </a:moveTo>
                <a:lnTo>
                  <a:pt x="153197" y="118668"/>
                </a:lnTo>
                <a:cubicBezTo>
                  <a:pt x="144461" y="118668"/>
                  <a:pt x="136468" y="113723"/>
                  <a:pt x="132553" y="105894"/>
                </a:cubicBezTo>
                <a:lnTo>
                  <a:pt x="131853" y="104493"/>
                </a:lnTo>
                <a:lnTo>
                  <a:pt x="114341" y="139558"/>
                </a:lnTo>
                <a:cubicBezTo>
                  <a:pt x="112652" y="142978"/>
                  <a:pt x="109108" y="145121"/>
                  <a:pt x="105276" y="145038"/>
                </a:cubicBezTo>
                <a:cubicBezTo>
                  <a:pt x="101444" y="144956"/>
                  <a:pt x="98024" y="142690"/>
                  <a:pt x="96459" y="139228"/>
                </a:cubicBezTo>
                <a:lnTo>
                  <a:pt x="76145" y="94110"/>
                </a:lnTo>
                <a:lnTo>
                  <a:pt x="71819" y="104493"/>
                </a:lnTo>
                <a:cubicBezTo>
                  <a:pt x="68234" y="113105"/>
                  <a:pt x="59828" y="118709"/>
                  <a:pt x="50516" y="118709"/>
                </a:cubicBezTo>
                <a:lnTo>
                  <a:pt x="17471" y="118709"/>
                </a:lnTo>
                <a:cubicBezTo>
                  <a:pt x="36919" y="149117"/>
                  <a:pt x="68151" y="177095"/>
                  <a:pt x="87682" y="192011"/>
                </a:cubicBezTo>
                <a:cubicBezTo>
                  <a:pt x="92791" y="195884"/>
                  <a:pt x="99055" y="197821"/>
                  <a:pt x="105441" y="197821"/>
                </a:cubicBezTo>
                <a:cubicBezTo>
                  <a:pt x="111828" y="197821"/>
                  <a:pt x="118132" y="195925"/>
                  <a:pt x="123200" y="192011"/>
                </a:cubicBezTo>
                <a:cubicBezTo>
                  <a:pt x="142813" y="177054"/>
                  <a:pt x="174046" y="149076"/>
                  <a:pt x="193494" y="118668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4" name="Text 12"/>
          <p:cNvSpPr/>
          <p:nvPr/>
        </p:nvSpPr>
        <p:spPr>
          <a:xfrm>
            <a:off x="2782316" y="1722878"/>
            <a:ext cx="197779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Mortalitate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764736" y="1969004"/>
            <a:ext cx="2012955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61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9.4‰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782316" y="2285339"/>
            <a:ext cx="197779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constant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002170" y="1283368"/>
            <a:ext cx="2188758" cy="1353690"/>
          </a:xfrm>
          <a:custGeom>
            <a:avLst/>
            <a:gdLst/>
            <a:ahLst/>
            <a:cxnLst/>
            <a:rect l="l" t="t" r="r" b="b"/>
            <a:pathLst>
              <a:path w="2188758" h="1353690">
                <a:moveTo>
                  <a:pt x="35161" y="0"/>
                </a:moveTo>
                <a:lnTo>
                  <a:pt x="2153598" y="0"/>
                </a:lnTo>
                <a:cubicBezTo>
                  <a:pt x="2173016" y="0"/>
                  <a:pt x="2188758" y="15742"/>
                  <a:pt x="2188758" y="35161"/>
                </a:cubicBezTo>
                <a:lnTo>
                  <a:pt x="2188758" y="1283366"/>
                </a:lnTo>
                <a:cubicBezTo>
                  <a:pt x="2188758" y="1322205"/>
                  <a:pt x="2157273" y="1353690"/>
                  <a:pt x="2118434" y="1353690"/>
                </a:cubicBezTo>
                <a:lnTo>
                  <a:pt x="70324" y="1353690"/>
                </a:lnTo>
                <a:cubicBezTo>
                  <a:pt x="31485" y="1353690"/>
                  <a:pt x="0" y="1322205"/>
                  <a:pt x="0" y="1283366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5002170" y="1283368"/>
            <a:ext cx="2188758" cy="35161"/>
          </a:xfrm>
          <a:custGeom>
            <a:avLst/>
            <a:gdLst/>
            <a:ahLst/>
            <a:cxnLst/>
            <a:rect l="l" t="t" r="r" b="b"/>
            <a:pathLst>
              <a:path w="2188758" h="35161">
                <a:moveTo>
                  <a:pt x="35161" y="0"/>
                </a:moveTo>
                <a:lnTo>
                  <a:pt x="2153598" y="0"/>
                </a:lnTo>
                <a:cubicBezTo>
                  <a:pt x="2173016" y="0"/>
                  <a:pt x="2188758" y="15742"/>
                  <a:pt x="2188758" y="35161"/>
                </a:cubicBezTo>
                <a:lnTo>
                  <a:pt x="2188758" y="35161"/>
                </a:lnTo>
                <a:lnTo>
                  <a:pt x="0" y="35161"/>
                </a:ln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9" name="Shape 17"/>
          <p:cNvSpPr/>
          <p:nvPr/>
        </p:nvSpPr>
        <p:spPr>
          <a:xfrm>
            <a:off x="5988979" y="1441592"/>
            <a:ext cx="210965" cy="210965"/>
          </a:xfrm>
          <a:custGeom>
            <a:avLst/>
            <a:gdLst/>
            <a:ahLst/>
            <a:cxnLst/>
            <a:rect l="l" t="t" r="r" b="b"/>
            <a:pathLst>
              <a:path w="210965" h="210965">
                <a:moveTo>
                  <a:pt x="26371" y="26371"/>
                </a:moveTo>
                <a:cubicBezTo>
                  <a:pt x="26371" y="19077"/>
                  <a:pt x="20478" y="13185"/>
                  <a:pt x="13185" y="13185"/>
                </a:cubicBezTo>
                <a:cubicBezTo>
                  <a:pt x="5892" y="13185"/>
                  <a:pt x="0" y="19077"/>
                  <a:pt x="0" y="26371"/>
                </a:cubicBezTo>
                <a:lnTo>
                  <a:pt x="0" y="164816"/>
                </a:lnTo>
                <a:cubicBezTo>
                  <a:pt x="0" y="183028"/>
                  <a:pt x="14751" y="197779"/>
                  <a:pt x="32963" y="197779"/>
                </a:cubicBezTo>
                <a:lnTo>
                  <a:pt x="197779" y="197779"/>
                </a:lnTo>
                <a:cubicBezTo>
                  <a:pt x="205072" y="197779"/>
                  <a:pt x="210965" y="191887"/>
                  <a:pt x="210965" y="184594"/>
                </a:cubicBezTo>
                <a:cubicBezTo>
                  <a:pt x="210965" y="177301"/>
                  <a:pt x="205072" y="171409"/>
                  <a:pt x="197779" y="171409"/>
                </a:cubicBezTo>
                <a:lnTo>
                  <a:pt x="32963" y="171409"/>
                </a:lnTo>
                <a:cubicBezTo>
                  <a:pt x="29337" y="171409"/>
                  <a:pt x="26371" y="168442"/>
                  <a:pt x="26371" y="164816"/>
                </a:cubicBezTo>
                <a:lnTo>
                  <a:pt x="26371" y="26371"/>
                </a:lnTo>
                <a:close/>
                <a:moveTo>
                  <a:pt x="193906" y="62053"/>
                </a:moveTo>
                <a:cubicBezTo>
                  <a:pt x="199057" y="56903"/>
                  <a:pt x="199057" y="48538"/>
                  <a:pt x="193906" y="43388"/>
                </a:cubicBezTo>
                <a:cubicBezTo>
                  <a:pt x="188756" y="38237"/>
                  <a:pt x="180391" y="38237"/>
                  <a:pt x="175241" y="43388"/>
                </a:cubicBezTo>
                <a:lnTo>
                  <a:pt x="131853" y="86817"/>
                </a:lnTo>
                <a:lnTo>
                  <a:pt x="108202" y="63207"/>
                </a:lnTo>
                <a:cubicBezTo>
                  <a:pt x="103051" y="58056"/>
                  <a:pt x="94687" y="58056"/>
                  <a:pt x="89536" y="63207"/>
                </a:cubicBezTo>
                <a:lnTo>
                  <a:pt x="49980" y="102763"/>
                </a:lnTo>
                <a:cubicBezTo>
                  <a:pt x="44830" y="107913"/>
                  <a:pt x="44830" y="116278"/>
                  <a:pt x="49980" y="121428"/>
                </a:cubicBezTo>
                <a:cubicBezTo>
                  <a:pt x="55131" y="126579"/>
                  <a:pt x="63495" y="126579"/>
                  <a:pt x="68646" y="121428"/>
                </a:cubicBezTo>
                <a:lnTo>
                  <a:pt x="98890" y="91185"/>
                </a:lnTo>
                <a:lnTo>
                  <a:pt x="122541" y="114836"/>
                </a:lnTo>
                <a:cubicBezTo>
                  <a:pt x="127691" y="119986"/>
                  <a:pt x="136056" y="119986"/>
                  <a:pt x="141206" y="114836"/>
                </a:cubicBezTo>
                <a:lnTo>
                  <a:pt x="193947" y="62094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0" name="Text 18"/>
          <p:cNvSpPr/>
          <p:nvPr/>
        </p:nvSpPr>
        <p:spPr>
          <a:xfrm>
            <a:off x="5107652" y="1722878"/>
            <a:ext cx="197779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Spor Natural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90072" y="1969004"/>
            <a:ext cx="2012955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61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-5.5‰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107652" y="2285339"/>
            <a:ext cx="197779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-5.2‰ (2024)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327397" y="1283368"/>
            <a:ext cx="2188758" cy="1353690"/>
          </a:xfrm>
          <a:custGeom>
            <a:avLst/>
            <a:gdLst/>
            <a:ahLst/>
            <a:cxnLst/>
            <a:rect l="l" t="t" r="r" b="b"/>
            <a:pathLst>
              <a:path w="2188758" h="1353690">
                <a:moveTo>
                  <a:pt x="35161" y="0"/>
                </a:moveTo>
                <a:lnTo>
                  <a:pt x="2153598" y="0"/>
                </a:lnTo>
                <a:cubicBezTo>
                  <a:pt x="2173016" y="0"/>
                  <a:pt x="2188758" y="15742"/>
                  <a:pt x="2188758" y="35161"/>
                </a:cubicBezTo>
                <a:lnTo>
                  <a:pt x="2188758" y="1283366"/>
                </a:lnTo>
                <a:cubicBezTo>
                  <a:pt x="2188758" y="1322205"/>
                  <a:pt x="2157273" y="1353690"/>
                  <a:pt x="2118434" y="1353690"/>
                </a:cubicBezTo>
                <a:lnTo>
                  <a:pt x="70324" y="1353690"/>
                </a:lnTo>
                <a:cubicBezTo>
                  <a:pt x="31485" y="1353690"/>
                  <a:pt x="0" y="1322205"/>
                  <a:pt x="0" y="1283366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7327397" y="1283368"/>
            <a:ext cx="2188758" cy="35161"/>
          </a:xfrm>
          <a:custGeom>
            <a:avLst/>
            <a:gdLst/>
            <a:ahLst/>
            <a:cxnLst/>
            <a:rect l="l" t="t" r="r" b="b"/>
            <a:pathLst>
              <a:path w="2188758" h="35161">
                <a:moveTo>
                  <a:pt x="35161" y="0"/>
                </a:moveTo>
                <a:lnTo>
                  <a:pt x="2153598" y="0"/>
                </a:lnTo>
                <a:cubicBezTo>
                  <a:pt x="2173016" y="0"/>
                  <a:pt x="2188758" y="15742"/>
                  <a:pt x="2188758" y="35161"/>
                </a:cubicBezTo>
                <a:lnTo>
                  <a:pt x="2188758" y="35161"/>
                </a:lnTo>
                <a:lnTo>
                  <a:pt x="0" y="35161"/>
                </a:ln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5" name="Shape 23"/>
          <p:cNvSpPr/>
          <p:nvPr/>
        </p:nvSpPr>
        <p:spPr>
          <a:xfrm>
            <a:off x="8314206" y="1441592"/>
            <a:ext cx="210965" cy="210965"/>
          </a:xfrm>
          <a:custGeom>
            <a:avLst/>
            <a:gdLst/>
            <a:ahLst/>
            <a:cxnLst/>
            <a:rect l="l" t="t" r="r" b="b"/>
            <a:pathLst>
              <a:path w="210965" h="210965">
                <a:moveTo>
                  <a:pt x="26371" y="85704"/>
                </a:moveTo>
                <a:lnTo>
                  <a:pt x="26371" y="118668"/>
                </a:lnTo>
                <a:cubicBezTo>
                  <a:pt x="26371" y="140506"/>
                  <a:pt x="44088" y="158224"/>
                  <a:pt x="65926" y="158224"/>
                </a:cubicBezTo>
                <a:lnTo>
                  <a:pt x="145038" y="158224"/>
                </a:lnTo>
                <a:cubicBezTo>
                  <a:pt x="166876" y="158224"/>
                  <a:pt x="184594" y="140506"/>
                  <a:pt x="184594" y="118668"/>
                </a:cubicBezTo>
                <a:lnTo>
                  <a:pt x="184594" y="72519"/>
                </a:lnTo>
                <a:lnTo>
                  <a:pt x="201076" y="72519"/>
                </a:lnTo>
                <a:cubicBezTo>
                  <a:pt x="206556" y="72519"/>
                  <a:pt x="210965" y="68110"/>
                  <a:pt x="210965" y="62630"/>
                </a:cubicBezTo>
                <a:cubicBezTo>
                  <a:pt x="210965" y="57150"/>
                  <a:pt x="206556" y="52741"/>
                  <a:pt x="201076" y="52741"/>
                </a:cubicBezTo>
                <a:lnTo>
                  <a:pt x="174705" y="52741"/>
                </a:lnTo>
                <a:cubicBezTo>
                  <a:pt x="169225" y="52741"/>
                  <a:pt x="164816" y="57150"/>
                  <a:pt x="164816" y="62630"/>
                </a:cubicBezTo>
                <a:lnTo>
                  <a:pt x="164816" y="85704"/>
                </a:lnTo>
                <a:lnTo>
                  <a:pt x="26371" y="85704"/>
                </a:lnTo>
                <a:close/>
                <a:moveTo>
                  <a:pt x="26453" y="65926"/>
                </a:moveTo>
                <a:lnTo>
                  <a:pt x="118668" y="65926"/>
                </a:lnTo>
                <a:lnTo>
                  <a:pt x="118668" y="13185"/>
                </a:lnTo>
                <a:cubicBezTo>
                  <a:pt x="118668" y="5892"/>
                  <a:pt x="112775" y="0"/>
                  <a:pt x="105482" y="0"/>
                </a:cubicBezTo>
                <a:lnTo>
                  <a:pt x="95593" y="0"/>
                </a:lnTo>
                <a:cubicBezTo>
                  <a:pt x="58469" y="0"/>
                  <a:pt x="28184" y="29214"/>
                  <a:pt x="26453" y="65926"/>
                </a:cubicBezTo>
                <a:close/>
                <a:moveTo>
                  <a:pt x="65926" y="191187"/>
                </a:moveTo>
                <a:cubicBezTo>
                  <a:pt x="65926" y="180271"/>
                  <a:pt x="57064" y="171409"/>
                  <a:pt x="46149" y="171409"/>
                </a:cubicBezTo>
                <a:cubicBezTo>
                  <a:pt x="35233" y="171409"/>
                  <a:pt x="26371" y="180271"/>
                  <a:pt x="26371" y="191187"/>
                </a:cubicBezTo>
                <a:cubicBezTo>
                  <a:pt x="26371" y="202102"/>
                  <a:pt x="35233" y="210965"/>
                  <a:pt x="46149" y="210965"/>
                </a:cubicBezTo>
                <a:cubicBezTo>
                  <a:pt x="57064" y="210965"/>
                  <a:pt x="65926" y="202102"/>
                  <a:pt x="65926" y="191187"/>
                </a:cubicBezTo>
                <a:close/>
                <a:moveTo>
                  <a:pt x="184594" y="191187"/>
                </a:moveTo>
                <a:cubicBezTo>
                  <a:pt x="184594" y="180271"/>
                  <a:pt x="175732" y="171409"/>
                  <a:pt x="164816" y="171409"/>
                </a:cubicBezTo>
                <a:cubicBezTo>
                  <a:pt x="153900" y="171409"/>
                  <a:pt x="145038" y="180271"/>
                  <a:pt x="145038" y="191187"/>
                </a:cubicBezTo>
                <a:cubicBezTo>
                  <a:pt x="145038" y="202102"/>
                  <a:pt x="153900" y="210965"/>
                  <a:pt x="164816" y="210965"/>
                </a:cubicBezTo>
                <a:cubicBezTo>
                  <a:pt x="175732" y="210965"/>
                  <a:pt x="184594" y="202102"/>
                  <a:pt x="184594" y="191187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6" name="Text 24"/>
          <p:cNvSpPr/>
          <p:nvPr/>
        </p:nvSpPr>
        <p:spPr>
          <a:xfrm>
            <a:off x="7432879" y="1722878"/>
            <a:ext cx="197779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Mortalitate Infantilă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415299" y="1969004"/>
            <a:ext cx="2012955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61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12.0‰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432879" y="2285339"/>
            <a:ext cx="197779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0‰ (2024)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9652733" y="1283368"/>
            <a:ext cx="2188758" cy="1353690"/>
          </a:xfrm>
          <a:custGeom>
            <a:avLst/>
            <a:gdLst/>
            <a:ahLst/>
            <a:cxnLst/>
            <a:rect l="l" t="t" r="r" b="b"/>
            <a:pathLst>
              <a:path w="2188758" h="1353690">
                <a:moveTo>
                  <a:pt x="35161" y="0"/>
                </a:moveTo>
                <a:lnTo>
                  <a:pt x="2153598" y="0"/>
                </a:lnTo>
                <a:cubicBezTo>
                  <a:pt x="2173016" y="0"/>
                  <a:pt x="2188758" y="15742"/>
                  <a:pt x="2188758" y="35161"/>
                </a:cubicBezTo>
                <a:lnTo>
                  <a:pt x="2188758" y="1283366"/>
                </a:lnTo>
                <a:cubicBezTo>
                  <a:pt x="2188758" y="1322205"/>
                  <a:pt x="2157273" y="1353690"/>
                  <a:pt x="2118434" y="1353690"/>
                </a:cubicBezTo>
                <a:lnTo>
                  <a:pt x="70324" y="1353690"/>
                </a:lnTo>
                <a:cubicBezTo>
                  <a:pt x="31485" y="1353690"/>
                  <a:pt x="0" y="1322205"/>
                  <a:pt x="0" y="1283366"/>
                </a:cubicBez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9652733" y="1283368"/>
            <a:ext cx="2188758" cy="35161"/>
          </a:xfrm>
          <a:custGeom>
            <a:avLst/>
            <a:gdLst/>
            <a:ahLst/>
            <a:cxnLst/>
            <a:rect l="l" t="t" r="r" b="b"/>
            <a:pathLst>
              <a:path w="2188758" h="35161">
                <a:moveTo>
                  <a:pt x="35161" y="0"/>
                </a:moveTo>
                <a:lnTo>
                  <a:pt x="2153598" y="0"/>
                </a:lnTo>
                <a:cubicBezTo>
                  <a:pt x="2173016" y="0"/>
                  <a:pt x="2188758" y="15742"/>
                  <a:pt x="2188758" y="35161"/>
                </a:cubicBezTo>
                <a:lnTo>
                  <a:pt x="2188758" y="35161"/>
                </a:lnTo>
                <a:lnTo>
                  <a:pt x="0" y="35161"/>
                </a:lnTo>
                <a:lnTo>
                  <a:pt x="0" y="35161"/>
                </a:lnTo>
                <a:cubicBezTo>
                  <a:pt x="0" y="15755"/>
                  <a:pt x="15755" y="0"/>
                  <a:pt x="35161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1" name="Shape 29"/>
          <p:cNvSpPr/>
          <p:nvPr/>
        </p:nvSpPr>
        <p:spPr>
          <a:xfrm>
            <a:off x="10665913" y="1441592"/>
            <a:ext cx="158224" cy="210965"/>
          </a:xfrm>
          <a:custGeom>
            <a:avLst/>
            <a:gdLst/>
            <a:ahLst/>
            <a:cxnLst/>
            <a:rect l="l" t="t" r="r" b="b"/>
            <a:pathLst>
              <a:path w="158224" h="210965">
                <a:moveTo>
                  <a:pt x="13185" y="0"/>
                </a:moveTo>
                <a:cubicBezTo>
                  <a:pt x="5892" y="0"/>
                  <a:pt x="0" y="5892"/>
                  <a:pt x="0" y="13185"/>
                </a:cubicBezTo>
                <a:cubicBezTo>
                  <a:pt x="0" y="20478"/>
                  <a:pt x="5892" y="26371"/>
                  <a:pt x="13185" y="26371"/>
                </a:cubicBezTo>
                <a:lnTo>
                  <a:pt x="13185" y="30903"/>
                </a:lnTo>
                <a:cubicBezTo>
                  <a:pt x="13185" y="48374"/>
                  <a:pt x="20149" y="65144"/>
                  <a:pt x="32510" y="77505"/>
                </a:cubicBezTo>
                <a:lnTo>
                  <a:pt x="60488" y="105482"/>
                </a:lnTo>
                <a:lnTo>
                  <a:pt x="32510" y="133460"/>
                </a:lnTo>
                <a:cubicBezTo>
                  <a:pt x="20149" y="145821"/>
                  <a:pt x="13185" y="162591"/>
                  <a:pt x="13185" y="180062"/>
                </a:cubicBezTo>
                <a:lnTo>
                  <a:pt x="13185" y="184594"/>
                </a:lnTo>
                <a:cubicBezTo>
                  <a:pt x="5892" y="184594"/>
                  <a:pt x="0" y="190486"/>
                  <a:pt x="0" y="197779"/>
                </a:cubicBezTo>
                <a:cubicBezTo>
                  <a:pt x="0" y="205072"/>
                  <a:pt x="5892" y="210965"/>
                  <a:pt x="13185" y="210965"/>
                </a:cubicBezTo>
                <a:lnTo>
                  <a:pt x="145038" y="210965"/>
                </a:lnTo>
                <a:cubicBezTo>
                  <a:pt x="152331" y="210965"/>
                  <a:pt x="158224" y="205072"/>
                  <a:pt x="158224" y="197779"/>
                </a:cubicBezTo>
                <a:cubicBezTo>
                  <a:pt x="158224" y="190486"/>
                  <a:pt x="152331" y="184594"/>
                  <a:pt x="145038" y="184594"/>
                </a:cubicBezTo>
                <a:lnTo>
                  <a:pt x="145038" y="180062"/>
                </a:lnTo>
                <a:cubicBezTo>
                  <a:pt x="145038" y="162591"/>
                  <a:pt x="138075" y="145821"/>
                  <a:pt x="125714" y="133460"/>
                </a:cubicBezTo>
                <a:lnTo>
                  <a:pt x="97736" y="105482"/>
                </a:lnTo>
                <a:lnTo>
                  <a:pt x="125714" y="77505"/>
                </a:lnTo>
                <a:cubicBezTo>
                  <a:pt x="138075" y="65144"/>
                  <a:pt x="145038" y="48374"/>
                  <a:pt x="145038" y="30903"/>
                </a:cubicBezTo>
                <a:lnTo>
                  <a:pt x="145038" y="26371"/>
                </a:lnTo>
                <a:cubicBezTo>
                  <a:pt x="152331" y="26371"/>
                  <a:pt x="158224" y="20478"/>
                  <a:pt x="158224" y="13185"/>
                </a:cubicBezTo>
                <a:cubicBezTo>
                  <a:pt x="158224" y="5892"/>
                  <a:pt x="152331" y="0"/>
                  <a:pt x="145038" y="0"/>
                </a:cubicBezTo>
                <a:lnTo>
                  <a:pt x="13185" y="0"/>
                </a:lnTo>
                <a:close/>
                <a:moveTo>
                  <a:pt x="39556" y="30903"/>
                </a:moveTo>
                <a:lnTo>
                  <a:pt x="39556" y="26371"/>
                </a:lnTo>
                <a:lnTo>
                  <a:pt x="118668" y="26371"/>
                </a:lnTo>
                <a:lnTo>
                  <a:pt x="118668" y="30903"/>
                </a:lnTo>
                <a:cubicBezTo>
                  <a:pt x="118668" y="38732"/>
                  <a:pt x="116360" y="46313"/>
                  <a:pt x="112075" y="52741"/>
                </a:cubicBezTo>
                <a:lnTo>
                  <a:pt x="46149" y="52741"/>
                </a:lnTo>
                <a:cubicBezTo>
                  <a:pt x="41905" y="46313"/>
                  <a:pt x="39556" y="38732"/>
                  <a:pt x="39556" y="30903"/>
                </a:cubicBezTo>
                <a:close/>
                <a:moveTo>
                  <a:pt x="46149" y="158224"/>
                </a:moveTo>
                <a:cubicBezTo>
                  <a:pt x="47591" y="156040"/>
                  <a:pt x="49280" y="153979"/>
                  <a:pt x="51134" y="152084"/>
                </a:cubicBezTo>
                <a:lnTo>
                  <a:pt x="79112" y="124107"/>
                </a:lnTo>
                <a:lnTo>
                  <a:pt x="107089" y="152084"/>
                </a:lnTo>
                <a:cubicBezTo>
                  <a:pt x="108985" y="153979"/>
                  <a:pt x="110633" y="156040"/>
                  <a:pt x="112116" y="158224"/>
                </a:cubicBezTo>
                <a:lnTo>
                  <a:pt x="46149" y="158224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2" name="Text 30"/>
          <p:cNvSpPr/>
          <p:nvPr/>
        </p:nvSpPr>
        <p:spPr>
          <a:xfrm>
            <a:off x="9758215" y="1722878"/>
            <a:ext cx="197779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Speranță Viață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740634" y="1969004"/>
            <a:ext cx="2012955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61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65.7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758215" y="2285339"/>
            <a:ext cx="1977794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ani (vs 63.5)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51608" y="2777590"/>
            <a:ext cx="5634515" cy="3727043"/>
          </a:xfrm>
          <a:custGeom>
            <a:avLst/>
            <a:gdLst/>
            <a:ahLst/>
            <a:cxnLst/>
            <a:rect l="l" t="t" r="r" b="b"/>
            <a:pathLst>
              <a:path w="5634515" h="3727043">
                <a:moveTo>
                  <a:pt x="70329" y="0"/>
                </a:moveTo>
                <a:lnTo>
                  <a:pt x="5564185" y="0"/>
                </a:lnTo>
                <a:cubicBezTo>
                  <a:pt x="5603027" y="0"/>
                  <a:pt x="5634515" y="31487"/>
                  <a:pt x="5634515" y="70329"/>
                </a:cubicBezTo>
                <a:lnTo>
                  <a:pt x="5634515" y="3656713"/>
                </a:lnTo>
                <a:cubicBezTo>
                  <a:pt x="5634515" y="3695555"/>
                  <a:pt x="5603027" y="3727043"/>
                  <a:pt x="5564185" y="3727043"/>
                </a:cubicBezTo>
                <a:lnTo>
                  <a:pt x="70329" y="3727043"/>
                </a:lnTo>
                <a:cubicBezTo>
                  <a:pt x="31487" y="3727043"/>
                  <a:pt x="0" y="3695555"/>
                  <a:pt x="0" y="3656713"/>
                </a:cubicBezTo>
                <a:lnTo>
                  <a:pt x="0" y="70329"/>
                </a:lnTo>
                <a:cubicBezTo>
                  <a:pt x="0" y="31513"/>
                  <a:pt x="31513" y="0"/>
                  <a:pt x="70329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483461" y="2953394"/>
            <a:ext cx="5370809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84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Evoluția Indicatorilor Demografici (la 1000 locuitori)</a:t>
            </a:r>
            <a:endParaRPr lang="en-US" sz="1600" dirty="0"/>
          </a:p>
        </p:txBody>
      </p:sp>
      <p:pic>
        <p:nvPicPr>
          <p:cNvPr id="37" name="Image 0" descr="https://kimi-img.moonshot.cn/pub/slides/26-02-23-02:51:30-d6dl0chdjjpngumrjpkg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412" y="3340162"/>
            <a:ext cx="4817027" cy="2988666"/>
          </a:xfrm>
          <a:prstGeom prst="roundRect">
            <a:avLst>
              <a:gd name="adj" fmla="val 0"/>
            </a:avLst>
          </a:prstGeom>
        </p:spPr>
      </p:pic>
      <p:sp>
        <p:nvSpPr>
          <p:cNvPr id="38" name="Shape 35"/>
          <p:cNvSpPr/>
          <p:nvPr/>
        </p:nvSpPr>
        <p:spPr>
          <a:xfrm>
            <a:off x="6199944" y="2777590"/>
            <a:ext cx="5634515" cy="3727043"/>
          </a:xfrm>
          <a:custGeom>
            <a:avLst/>
            <a:gdLst/>
            <a:ahLst/>
            <a:cxnLst/>
            <a:rect l="l" t="t" r="r" b="b"/>
            <a:pathLst>
              <a:path w="5634515" h="3727043">
                <a:moveTo>
                  <a:pt x="70329" y="0"/>
                </a:moveTo>
                <a:lnTo>
                  <a:pt x="5564185" y="0"/>
                </a:lnTo>
                <a:cubicBezTo>
                  <a:pt x="5603027" y="0"/>
                  <a:pt x="5634515" y="31487"/>
                  <a:pt x="5634515" y="70329"/>
                </a:cubicBezTo>
                <a:lnTo>
                  <a:pt x="5634515" y="3656713"/>
                </a:lnTo>
                <a:cubicBezTo>
                  <a:pt x="5634515" y="3695555"/>
                  <a:pt x="5603027" y="3727043"/>
                  <a:pt x="5564185" y="3727043"/>
                </a:cubicBezTo>
                <a:lnTo>
                  <a:pt x="70329" y="3727043"/>
                </a:lnTo>
                <a:cubicBezTo>
                  <a:pt x="31487" y="3727043"/>
                  <a:pt x="0" y="3695555"/>
                  <a:pt x="0" y="3656713"/>
                </a:cubicBezTo>
                <a:lnTo>
                  <a:pt x="0" y="70329"/>
                </a:lnTo>
                <a:cubicBezTo>
                  <a:pt x="0" y="31513"/>
                  <a:pt x="31513" y="0"/>
                  <a:pt x="70329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9" name="Text 36"/>
          <p:cNvSpPr/>
          <p:nvPr/>
        </p:nvSpPr>
        <p:spPr>
          <a:xfrm>
            <a:off x="6375748" y="2953394"/>
            <a:ext cx="5370809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4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Speranța de Viață la Naștere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6375748" y="3340274"/>
            <a:ext cx="5282907" cy="949341"/>
          </a:xfrm>
          <a:custGeom>
            <a:avLst/>
            <a:gdLst/>
            <a:ahLst/>
            <a:cxnLst/>
            <a:rect l="l" t="t" r="r" b="b"/>
            <a:pathLst>
              <a:path w="5282907" h="949341">
                <a:moveTo>
                  <a:pt x="70318" y="0"/>
                </a:moveTo>
                <a:lnTo>
                  <a:pt x="5212589" y="0"/>
                </a:lnTo>
                <a:cubicBezTo>
                  <a:pt x="5251425" y="0"/>
                  <a:pt x="5282907" y="31482"/>
                  <a:pt x="5282907" y="70318"/>
                </a:cubicBezTo>
                <a:lnTo>
                  <a:pt x="5282907" y="879023"/>
                </a:lnTo>
                <a:cubicBezTo>
                  <a:pt x="5282907" y="917859"/>
                  <a:pt x="5251425" y="949341"/>
                  <a:pt x="5212589" y="949341"/>
                </a:cubicBezTo>
                <a:lnTo>
                  <a:pt x="70318" y="949341"/>
                </a:lnTo>
                <a:cubicBezTo>
                  <a:pt x="31482" y="949341"/>
                  <a:pt x="0" y="917859"/>
                  <a:pt x="0" y="879023"/>
                </a:cubicBezTo>
                <a:lnTo>
                  <a:pt x="0" y="70318"/>
                </a:lnTo>
                <a:cubicBezTo>
                  <a:pt x="0" y="31482"/>
                  <a:pt x="31482" y="0"/>
                  <a:pt x="70318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1" name="Text 38"/>
          <p:cNvSpPr/>
          <p:nvPr/>
        </p:nvSpPr>
        <p:spPr>
          <a:xfrm>
            <a:off x="6516391" y="3603868"/>
            <a:ext cx="571363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Bărbați</a:t>
            </a:r>
            <a:endParaRPr lang="en-US" sz="1600" dirty="0"/>
          </a:p>
        </p:txBody>
      </p:sp>
      <p:sp>
        <p:nvSpPr>
          <p:cNvPr id="42" name="Text 39"/>
          <p:cNvSpPr/>
          <p:nvPr/>
        </p:nvSpPr>
        <p:spPr>
          <a:xfrm>
            <a:off x="10587460" y="3480917"/>
            <a:ext cx="931761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1661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60.2 ani</a:t>
            </a:r>
            <a:endParaRPr lang="en-US" sz="1600" dirty="0"/>
          </a:p>
        </p:txBody>
      </p:sp>
      <p:sp>
        <p:nvSpPr>
          <p:cNvPr id="43" name="Text 40"/>
          <p:cNvSpPr/>
          <p:nvPr/>
        </p:nvSpPr>
        <p:spPr>
          <a:xfrm>
            <a:off x="10622621" y="3762092"/>
            <a:ext cx="896600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61.3 (2024)</a:t>
            </a:r>
            <a:endParaRPr lang="en-US" sz="1600" dirty="0"/>
          </a:p>
        </p:txBody>
      </p:sp>
      <p:sp>
        <p:nvSpPr>
          <p:cNvPr id="44" name="Shape 41"/>
          <p:cNvSpPr/>
          <p:nvPr/>
        </p:nvSpPr>
        <p:spPr>
          <a:xfrm>
            <a:off x="6516391" y="4043378"/>
            <a:ext cx="5001621" cy="105482"/>
          </a:xfrm>
          <a:custGeom>
            <a:avLst/>
            <a:gdLst/>
            <a:ahLst/>
            <a:cxnLst/>
            <a:rect l="l" t="t" r="r" b="b"/>
            <a:pathLst>
              <a:path w="5001621" h="105482">
                <a:moveTo>
                  <a:pt x="52741" y="0"/>
                </a:moveTo>
                <a:lnTo>
                  <a:pt x="4948880" y="0"/>
                </a:lnTo>
                <a:cubicBezTo>
                  <a:pt x="4978008" y="0"/>
                  <a:pt x="5001621" y="23613"/>
                  <a:pt x="5001621" y="52741"/>
                </a:cubicBezTo>
                <a:lnTo>
                  <a:pt x="5001621" y="52741"/>
                </a:lnTo>
                <a:cubicBezTo>
                  <a:pt x="5001621" y="81869"/>
                  <a:pt x="4978008" y="105482"/>
                  <a:pt x="4948880" y="105482"/>
                </a:cubicBezTo>
                <a:lnTo>
                  <a:pt x="52741" y="105482"/>
                </a:lnTo>
                <a:cubicBezTo>
                  <a:pt x="23633" y="105482"/>
                  <a:pt x="0" y="81850"/>
                  <a:pt x="0" y="52741"/>
                </a:cubicBezTo>
                <a:lnTo>
                  <a:pt x="0" y="52741"/>
                </a:lnTo>
                <a:cubicBezTo>
                  <a:pt x="0" y="23633"/>
                  <a:pt x="23633" y="0"/>
                  <a:pt x="52741" y="0"/>
                </a:cubicBezTo>
                <a:close/>
              </a:path>
            </a:pathLst>
          </a:custGeom>
          <a:solidFill>
            <a:srgbClr val="4A5C6A">
              <a:alpha val="50196"/>
            </a:srgbClr>
          </a:solidFill>
          <a:ln/>
        </p:spPr>
      </p:sp>
      <p:sp>
        <p:nvSpPr>
          <p:cNvPr id="45" name="Shape 42"/>
          <p:cNvSpPr/>
          <p:nvPr/>
        </p:nvSpPr>
        <p:spPr>
          <a:xfrm>
            <a:off x="6516391" y="4043378"/>
            <a:ext cx="3999539" cy="105482"/>
          </a:xfrm>
          <a:custGeom>
            <a:avLst/>
            <a:gdLst/>
            <a:ahLst/>
            <a:cxnLst/>
            <a:rect l="l" t="t" r="r" b="b"/>
            <a:pathLst>
              <a:path w="3999539" h="105482">
                <a:moveTo>
                  <a:pt x="52741" y="0"/>
                </a:moveTo>
                <a:lnTo>
                  <a:pt x="3946797" y="0"/>
                </a:lnTo>
                <a:cubicBezTo>
                  <a:pt x="3975926" y="0"/>
                  <a:pt x="3999539" y="23613"/>
                  <a:pt x="3999539" y="52741"/>
                </a:cubicBezTo>
                <a:lnTo>
                  <a:pt x="3999539" y="52741"/>
                </a:lnTo>
                <a:cubicBezTo>
                  <a:pt x="3999539" y="81869"/>
                  <a:pt x="3975926" y="105482"/>
                  <a:pt x="3946797" y="105482"/>
                </a:cubicBezTo>
                <a:lnTo>
                  <a:pt x="52741" y="105482"/>
                </a:lnTo>
                <a:cubicBezTo>
                  <a:pt x="23633" y="105482"/>
                  <a:pt x="0" y="81850"/>
                  <a:pt x="0" y="52741"/>
                </a:cubicBezTo>
                <a:lnTo>
                  <a:pt x="0" y="52741"/>
                </a:lnTo>
                <a:cubicBezTo>
                  <a:pt x="0" y="23633"/>
                  <a:pt x="23633" y="0"/>
                  <a:pt x="52741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46" name="Shape 43"/>
          <p:cNvSpPr/>
          <p:nvPr/>
        </p:nvSpPr>
        <p:spPr>
          <a:xfrm>
            <a:off x="6375748" y="4430147"/>
            <a:ext cx="5282907" cy="949341"/>
          </a:xfrm>
          <a:custGeom>
            <a:avLst/>
            <a:gdLst/>
            <a:ahLst/>
            <a:cxnLst/>
            <a:rect l="l" t="t" r="r" b="b"/>
            <a:pathLst>
              <a:path w="5282907" h="949341">
                <a:moveTo>
                  <a:pt x="70318" y="0"/>
                </a:moveTo>
                <a:lnTo>
                  <a:pt x="5212589" y="0"/>
                </a:lnTo>
                <a:cubicBezTo>
                  <a:pt x="5251425" y="0"/>
                  <a:pt x="5282907" y="31482"/>
                  <a:pt x="5282907" y="70318"/>
                </a:cubicBezTo>
                <a:lnTo>
                  <a:pt x="5282907" y="879023"/>
                </a:lnTo>
                <a:cubicBezTo>
                  <a:pt x="5282907" y="917859"/>
                  <a:pt x="5251425" y="949341"/>
                  <a:pt x="5212589" y="949341"/>
                </a:cubicBezTo>
                <a:lnTo>
                  <a:pt x="70318" y="949341"/>
                </a:lnTo>
                <a:cubicBezTo>
                  <a:pt x="31482" y="949341"/>
                  <a:pt x="0" y="917859"/>
                  <a:pt x="0" y="879023"/>
                </a:cubicBezTo>
                <a:lnTo>
                  <a:pt x="0" y="70318"/>
                </a:lnTo>
                <a:cubicBezTo>
                  <a:pt x="0" y="31482"/>
                  <a:pt x="31482" y="0"/>
                  <a:pt x="70318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7" name="Text 44"/>
          <p:cNvSpPr/>
          <p:nvPr/>
        </p:nvSpPr>
        <p:spPr>
          <a:xfrm>
            <a:off x="6516391" y="4693749"/>
            <a:ext cx="492251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Femei</a:t>
            </a:r>
            <a:endParaRPr lang="en-US" sz="1600" dirty="0"/>
          </a:p>
        </p:txBody>
      </p:sp>
      <p:sp>
        <p:nvSpPr>
          <p:cNvPr id="48" name="Text 45"/>
          <p:cNvSpPr/>
          <p:nvPr/>
        </p:nvSpPr>
        <p:spPr>
          <a:xfrm>
            <a:off x="10538565" y="4570790"/>
            <a:ext cx="984502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1661" b="1" dirty="0">
                <a:solidFill>
                  <a:srgbClr val="8D99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71.7 ani</a:t>
            </a:r>
            <a:endParaRPr lang="en-US" sz="1600" dirty="0"/>
          </a:p>
        </p:txBody>
      </p:sp>
      <p:sp>
        <p:nvSpPr>
          <p:cNvPr id="49" name="Text 46"/>
          <p:cNvSpPr/>
          <p:nvPr/>
        </p:nvSpPr>
        <p:spPr>
          <a:xfrm>
            <a:off x="10573725" y="4851973"/>
            <a:ext cx="949341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107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66.0 (2024)</a:t>
            </a:r>
            <a:endParaRPr lang="en-US" sz="1600" dirty="0"/>
          </a:p>
        </p:txBody>
      </p:sp>
      <p:sp>
        <p:nvSpPr>
          <p:cNvPr id="50" name="Shape 47"/>
          <p:cNvSpPr/>
          <p:nvPr/>
        </p:nvSpPr>
        <p:spPr>
          <a:xfrm>
            <a:off x="6516391" y="5133259"/>
            <a:ext cx="5001621" cy="105482"/>
          </a:xfrm>
          <a:custGeom>
            <a:avLst/>
            <a:gdLst/>
            <a:ahLst/>
            <a:cxnLst/>
            <a:rect l="l" t="t" r="r" b="b"/>
            <a:pathLst>
              <a:path w="5001621" h="105482">
                <a:moveTo>
                  <a:pt x="52741" y="0"/>
                </a:moveTo>
                <a:lnTo>
                  <a:pt x="4948880" y="0"/>
                </a:lnTo>
                <a:cubicBezTo>
                  <a:pt x="4978008" y="0"/>
                  <a:pt x="5001621" y="23613"/>
                  <a:pt x="5001621" y="52741"/>
                </a:cubicBezTo>
                <a:lnTo>
                  <a:pt x="5001621" y="52741"/>
                </a:lnTo>
                <a:cubicBezTo>
                  <a:pt x="5001621" y="81869"/>
                  <a:pt x="4978008" y="105482"/>
                  <a:pt x="4948880" y="105482"/>
                </a:cubicBezTo>
                <a:lnTo>
                  <a:pt x="52741" y="105482"/>
                </a:lnTo>
                <a:cubicBezTo>
                  <a:pt x="23633" y="105482"/>
                  <a:pt x="0" y="81850"/>
                  <a:pt x="0" y="52741"/>
                </a:cubicBezTo>
                <a:lnTo>
                  <a:pt x="0" y="52741"/>
                </a:lnTo>
                <a:cubicBezTo>
                  <a:pt x="0" y="23633"/>
                  <a:pt x="23633" y="0"/>
                  <a:pt x="52741" y="0"/>
                </a:cubicBezTo>
                <a:close/>
              </a:path>
            </a:pathLst>
          </a:custGeom>
          <a:solidFill>
            <a:srgbClr val="4A5C6A">
              <a:alpha val="50196"/>
            </a:srgbClr>
          </a:solidFill>
          <a:ln/>
        </p:spPr>
      </p:sp>
      <p:sp>
        <p:nvSpPr>
          <p:cNvPr id="51" name="Shape 48"/>
          <p:cNvSpPr/>
          <p:nvPr/>
        </p:nvSpPr>
        <p:spPr>
          <a:xfrm>
            <a:off x="6516391" y="5133259"/>
            <a:ext cx="4755495" cy="105482"/>
          </a:xfrm>
          <a:custGeom>
            <a:avLst/>
            <a:gdLst/>
            <a:ahLst/>
            <a:cxnLst/>
            <a:rect l="l" t="t" r="r" b="b"/>
            <a:pathLst>
              <a:path w="4755495" h="105482">
                <a:moveTo>
                  <a:pt x="52741" y="0"/>
                </a:moveTo>
                <a:lnTo>
                  <a:pt x="4702754" y="0"/>
                </a:lnTo>
                <a:cubicBezTo>
                  <a:pt x="4731882" y="0"/>
                  <a:pt x="4755495" y="23613"/>
                  <a:pt x="4755495" y="52741"/>
                </a:cubicBezTo>
                <a:lnTo>
                  <a:pt x="4755495" y="52741"/>
                </a:lnTo>
                <a:cubicBezTo>
                  <a:pt x="4755495" y="81869"/>
                  <a:pt x="4731882" y="105482"/>
                  <a:pt x="4702754" y="105482"/>
                </a:cubicBezTo>
                <a:lnTo>
                  <a:pt x="52741" y="105482"/>
                </a:lnTo>
                <a:cubicBezTo>
                  <a:pt x="23633" y="105482"/>
                  <a:pt x="0" y="81850"/>
                  <a:pt x="0" y="52741"/>
                </a:cubicBezTo>
                <a:lnTo>
                  <a:pt x="0" y="52741"/>
                </a:lnTo>
                <a:cubicBezTo>
                  <a:pt x="0" y="23633"/>
                  <a:pt x="23633" y="0"/>
                  <a:pt x="52741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52" name="Shape 49"/>
          <p:cNvSpPr/>
          <p:nvPr/>
        </p:nvSpPr>
        <p:spPr>
          <a:xfrm>
            <a:off x="6393328" y="5520028"/>
            <a:ext cx="5265327" cy="808698"/>
          </a:xfrm>
          <a:custGeom>
            <a:avLst/>
            <a:gdLst/>
            <a:ahLst/>
            <a:cxnLst/>
            <a:rect l="l" t="t" r="r" b="b"/>
            <a:pathLst>
              <a:path w="5265327" h="808698">
                <a:moveTo>
                  <a:pt x="0" y="0"/>
                </a:moveTo>
                <a:lnTo>
                  <a:pt x="5230164" y="0"/>
                </a:lnTo>
                <a:cubicBezTo>
                  <a:pt x="5249584" y="0"/>
                  <a:pt x="5265327" y="15743"/>
                  <a:pt x="5265327" y="35162"/>
                </a:cubicBezTo>
                <a:lnTo>
                  <a:pt x="5265327" y="773536"/>
                </a:lnTo>
                <a:cubicBezTo>
                  <a:pt x="5265327" y="792955"/>
                  <a:pt x="5249584" y="808698"/>
                  <a:pt x="5230164" y="808698"/>
                </a:cubicBezTo>
                <a:lnTo>
                  <a:pt x="0" y="808698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53" name="Shape 50"/>
          <p:cNvSpPr/>
          <p:nvPr/>
        </p:nvSpPr>
        <p:spPr>
          <a:xfrm>
            <a:off x="6393328" y="5520028"/>
            <a:ext cx="35161" cy="808698"/>
          </a:xfrm>
          <a:custGeom>
            <a:avLst/>
            <a:gdLst/>
            <a:ahLst/>
            <a:cxnLst/>
            <a:rect l="l" t="t" r="r" b="b"/>
            <a:pathLst>
              <a:path w="35161" h="808698">
                <a:moveTo>
                  <a:pt x="0" y="0"/>
                </a:moveTo>
                <a:lnTo>
                  <a:pt x="35161" y="0"/>
                </a:lnTo>
                <a:lnTo>
                  <a:pt x="35161" y="808698"/>
                </a:lnTo>
                <a:lnTo>
                  <a:pt x="0" y="808698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4" name="Text 51"/>
          <p:cNvSpPr/>
          <p:nvPr/>
        </p:nvSpPr>
        <p:spPr>
          <a:xfrm>
            <a:off x="6551552" y="5801314"/>
            <a:ext cx="421929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Total</a:t>
            </a:r>
            <a:endParaRPr lang="en-US" sz="1600" dirty="0"/>
          </a:p>
        </p:txBody>
      </p:sp>
      <p:sp>
        <p:nvSpPr>
          <p:cNvPr id="55" name="Text 52"/>
          <p:cNvSpPr/>
          <p:nvPr/>
        </p:nvSpPr>
        <p:spPr>
          <a:xfrm>
            <a:off x="10529994" y="5660671"/>
            <a:ext cx="993292" cy="3164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2076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65.7 ani</a:t>
            </a:r>
            <a:endParaRPr lang="en-US" sz="1600" dirty="0"/>
          </a:p>
        </p:txBody>
      </p:sp>
      <p:sp>
        <p:nvSpPr>
          <p:cNvPr id="56" name="Text 53"/>
          <p:cNvSpPr/>
          <p:nvPr/>
        </p:nvSpPr>
        <p:spPr>
          <a:xfrm>
            <a:off x="10591526" y="5977118"/>
            <a:ext cx="931761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107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63.5 (2024)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onlinedegrees.sandiego.edu/64a8937c8e4c7b506f133f29deb3a1cb5b93095b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759" b="759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810" y="1915479"/>
            <a:ext cx="1807845" cy="426720"/>
          </a:xfrm>
          <a:custGeom>
            <a:avLst/>
            <a:gdLst/>
            <a:ahLst/>
            <a:cxnLst/>
            <a:rect l="l" t="t" r="r" b="b"/>
            <a:pathLst>
              <a:path w="1807845" h="426720">
                <a:moveTo>
                  <a:pt x="213360" y="0"/>
                </a:moveTo>
                <a:lnTo>
                  <a:pt x="1594485" y="0"/>
                </a:lnTo>
                <a:cubicBezTo>
                  <a:pt x="1712320" y="0"/>
                  <a:pt x="1807845" y="95525"/>
                  <a:pt x="1807845" y="213360"/>
                </a:cubicBezTo>
                <a:lnTo>
                  <a:pt x="1807845" y="213360"/>
                </a:lnTo>
                <a:cubicBezTo>
                  <a:pt x="1807845" y="331195"/>
                  <a:pt x="1712320" y="426720"/>
                  <a:pt x="1594485" y="426720"/>
                </a:cubicBezTo>
                <a:lnTo>
                  <a:pt x="213360" y="426720"/>
                </a:lnTo>
                <a:cubicBezTo>
                  <a:pt x="95603" y="426720"/>
                  <a:pt x="0" y="331117"/>
                  <a:pt x="0" y="213360"/>
                </a:cubicBezTo>
                <a:lnTo>
                  <a:pt x="0" y="213360"/>
                </a:lnTo>
                <a:cubicBezTo>
                  <a:pt x="0" y="95603"/>
                  <a:pt x="95603" y="0"/>
                  <a:pt x="213360" y="0"/>
                </a:cubicBezTo>
                <a:close/>
              </a:path>
            </a:pathLst>
          </a:custGeom>
          <a:solidFill>
            <a:srgbClr val="C0A062">
              <a:alpha val="20000"/>
            </a:srgbClr>
          </a:solidFill>
          <a:ln w="10160">
            <a:solidFill>
              <a:srgbClr val="C0A06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17220" y="1995487"/>
            <a:ext cx="1438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7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CAPITOLUL 04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574606"/>
            <a:ext cx="76009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Indicatori de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Sănătate Publică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31956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574856"/>
            <a:ext cx="74295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Analiza mortalității, morbidității și accesibilității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4934" y="354934"/>
            <a:ext cx="11553118" cy="212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8" b="1" kern="0" spc="56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 • SĂNĂTATE PUBLICĂ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4934" y="638882"/>
            <a:ext cx="11641852" cy="354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15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Mortalitatea - Structură și Evoluție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4934" y="1100297"/>
            <a:ext cx="851843" cy="35493"/>
          </a:xfrm>
          <a:custGeom>
            <a:avLst/>
            <a:gdLst/>
            <a:ahLst/>
            <a:cxnLst/>
            <a:rect l="l" t="t" r="r" b="b"/>
            <a:pathLst>
              <a:path w="851843" h="35493">
                <a:moveTo>
                  <a:pt x="0" y="0"/>
                </a:moveTo>
                <a:lnTo>
                  <a:pt x="851843" y="0"/>
                </a:lnTo>
                <a:lnTo>
                  <a:pt x="851843" y="35493"/>
                </a:lnTo>
                <a:lnTo>
                  <a:pt x="0" y="35493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54934" y="1295511"/>
            <a:ext cx="2768489" cy="1366498"/>
          </a:xfrm>
          <a:custGeom>
            <a:avLst/>
            <a:gdLst/>
            <a:ahLst/>
            <a:cxnLst/>
            <a:rect l="l" t="t" r="r" b="b"/>
            <a:pathLst>
              <a:path w="2768489" h="1366498">
                <a:moveTo>
                  <a:pt x="35493" y="0"/>
                </a:moveTo>
                <a:lnTo>
                  <a:pt x="2732996" y="0"/>
                </a:lnTo>
                <a:cubicBezTo>
                  <a:pt x="2752598" y="0"/>
                  <a:pt x="2768489" y="15891"/>
                  <a:pt x="2768489" y="35493"/>
                </a:cubicBezTo>
                <a:lnTo>
                  <a:pt x="2768489" y="1295508"/>
                </a:lnTo>
                <a:cubicBezTo>
                  <a:pt x="2768489" y="1334688"/>
                  <a:pt x="2736680" y="1366498"/>
                  <a:pt x="2697500" y="1366498"/>
                </a:cubicBezTo>
                <a:lnTo>
                  <a:pt x="70990" y="1366498"/>
                </a:lnTo>
                <a:cubicBezTo>
                  <a:pt x="31809" y="1366498"/>
                  <a:pt x="0" y="1334688"/>
                  <a:pt x="0" y="1295508"/>
                </a:cubicBezTo>
                <a:lnTo>
                  <a:pt x="0" y="35493"/>
                </a:lnTo>
                <a:cubicBezTo>
                  <a:pt x="0" y="15904"/>
                  <a:pt x="15904" y="0"/>
                  <a:pt x="35493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54934" y="1295511"/>
            <a:ext cx="2768489" cy="35493"/>
          </a:xfrm>
          <a:custGeom>
            <a:avLst/>
            <a:gdLst/>
            <a:ahLst/>
            <a:cxnLst/>
            <a:rect l="l" t="t" r="r" b="b"/>
            <a:pathLst>
              <a:path w="2768489" h="35493">
                <a:moveTo>
                  <a:pt x="35493" y="0"/>
                </a:moveTo>
                <a:lnTo>
                  <a:pt x="2732996" y="0"/>
                </a:lnTo>
                <a:cubicBezTo>
                  <a:pt x="2752598" y="0"/>
                  <a:pt x="2768489" y="15891"/>
                  <a:pt x="2768489" y="35493"/>
                </a:cubicBezTo>
                <a:lnTo>
                  <a:pt x="2768489" y="35493"/>
                </a:lnTo>
                <a:lnTo>
                  <a:pt x="0" y="35493"/>
                </a:lnTo>
                <a:lnTo>
                  <a:pt x="0" y="35493"/>
                </a:lnTo>
                <a:cubicBezTo>
                  <a:pt x="0" y="15904"/>
                  <a:pt x="15904" y="0"/>
                  <a:pt x="35493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1604082" y="1455231"/>
            <a:ext cx="266201" cy="212961"/>
          </a:xfrm>
          <a:custGeom>
            <a:avLst/>
            <a:gdLst/>
            <a:ahLst/>
            <a:cxnLst/>
            <a:rect l="l" t="t" r="r" b="b"/>
            <a:pathLst>
              <a:path w="266201" h="212961">
                <a:moveTo>
                  <a:pt x="220947" y="-9317"/>
                </a:moveTo>
                <a:lnTo>
                  <a:pt x="237917" y="13310"/>
                </a:lnTo>
                <a:lnTo>
                  <a:pt x="256218" y="13310"/>
                </a:lnTo>
                <a:cubicBezTo>
                  <a:pt x="261750" y="13310"/>
                  <a:pt x="266201" y="17761"/>
                  <a:pt x="266201" y="23293"/>
                </a:cubicBezTo>
                <a:cubicBezTo>
                  <a:pt x="266201" y="28825"/>
                  <a:pt x="261750" y="33275"/>
                  <a:pt x="256218" y="33275"/>
                </a:cubicBezTo>
                <a:lnTo>
                  <a:pt x="232926" y="33275"/>
                </a:lnTo>
                <a:cubicBezTo>
                  <a:pt x="229765" y="33275"/>
                  <a:pt x="226811" y="31778"/>
                  <a:pt x="224940" y="29282"/>
                </a:cubicBezTo>
                <a:lnTo>
                  <a:pt x="214916" y="15930"/>
                </a:lnTo>
                <a:lnTo>
                  <a:pt x="195366" y="57483"/>
                </a:lnTo>
                <a:cubicBezTo>
                  <a:pt x="193828" y="60727"/>
                  <a:pt x="190666" y="62932"/>
                  <a:pt x="187089" y="63181"/>
                </a:cubicBezTo>
                <a:cubicBezTo>
                  <a:pt x="183512" y="63431"/>
                  <a:pt x="180060" y="61767"/>
                  <a:pt x="178063" y="58772"/>
                </a:cubicBezTo>
                <a:lnTo>
                  <a:pt x="161052" y="33275"/>
                </a:lnTo>
                <a:lnTo>
                  <a:pt x="143083" y="33275"/>
                </a:lnTo>
                <a:cubicBezTo>
                  <a:pt x="137551" y="33275"/>
                  <a:pt x="133100" y="28825"/>
                  <a:pt x="133100" y="23293"/>
                </a:cubicBezTo>
                <a:cubicBezTo>
                  <a:pt x="133100" y="17761"/>
                  <a:pt x="137551" y="13310"/>
                  <a:pt x="143083" y="13310"/>
                </a:cubicBezTo>
                <a:lnTo>
                  <a:pt x="166376" y="13310"/>
                </a:lnTo>
                <a:cubicBezTo>
                  <a:pt x="169703" y="13310"/>
                  <a:pt x="172823" y="14974"/>
                  <a:pt x="174694" y="17761"/>
                </a:cubicBezTo>
                <a:lnTo>
                  <a:pt x="184843" y="32984"/>
                </a:lnTo>
                <a:lnTo>
                  <a:pt x="203935" y="-7570"/>
                </a:lnTo>
                <a:cubicBezTo>
                  <a:pt x="205432" y="-10731"/>
                  <a:pt x="208469" y="-12894"/>
                  <a:pt x="211962" y="-13268"/>
                </a:cubicBezTo>
                <a:cubicBezTo>
                  <a:pt x="215456" y="-13643"/>
                  <a:pt x="218867" y="-12145"/>
                  <a:pt x="220947" y="-9317"/>
                </a:cubicBezTo>
                <a:close/>
                <a:moveTo>
                  <a:pt x="133100" y="66550"/>
                </a:moveTo>
                <a:cubicBezTo>
                  <a:pt x="133100" y="59188"/>
                  <a:pt x="139048" y="53240"/>
                  <a:pt x="146410" y="53240"/>
                </a:cubicBezTo>
                <a:lnTo>
                  <a:pt x="150362" y="53240"/>
                </a:lnTo>
                <a:lnTo>
                  <a:pt x="161426" y="69836"/>
                </a:lnTo>
                <a:cubicBezTo>
                  <a:pt x="167415" y="78820"/>
                  <a:pt x="177772" y="83895"/>
                  <a:pt x="188545" y="83105"/>
                </a:cubicBezTo>
                <a:cubicBezTo>
                  <a:pt x="199318" y="82314"/>
                  <a:pt x="208843" y="75784"/>
                  <a:pt x="213418" y="66009"/>
                </a:cubicBezTo>
                <a:lnTo>
                  <a:pt x="219200" y="53739"/>
                </a:lnTo>
                <a:cubicBezTo>
                  <a:pt x="238291" y="56734"/>
                  <a:pt x="252891" y="73247"/>
                  <a:pt x="252891" y="93170"/>
                </a:cubicBezTo>
                <a:lnTo>
                  <a:pt x="252891" y="186341"/>
                </a:lnTo>
                <a:cubicBezTo>
                  <a:pt x="252891" y="193703"/>
                  <a:pt x="246943" y="199651"/>
                  <a:pt x="239581" y="199651"/>
                </a:cubicBezTo>
                <a:cubicBezTo>
                  <a:pt x="232219" y="199651"/>
                  <a:pt x="226271" y="193703"/>
                  <a:pt x="226271" y="186341"/>
                </a:cubicBezTo>
                <a:lnTo>
                  <a:pt x="226271" y="159721"/>
                </a:lnTo>
                <a:lnTo>
                  <a:pt x="39930" y="159721"/>
                </a:lnTo>
                <a:lnTo>
                  <a:pt x="39930" y="186341"/>
                </a:lnTo>
                <a:cubicBezTo>
                  <a:pt x="39930" y="193703"/>
                  <a:pt x="33982" y="199651"/>
                  <a:pt x="26620" y="199651"/>
                </a:cubicBezTo>
                <a:cubicBezTo>
                  <a:pt x="19258" y="199651"/>
                  <a:pt x="13310" y="193703"/>
                  <a:pt x="13310" y="186341"/>
                </a:cubicBezTo>
                <a:lnTo>
                  <a:pt x="13310" y="26620"/>
                </a:lnTo>
                <a:cubicBezTo>
                  <a:pt x="13310" y="19258"/>
                  <a:pt x="19258" y="13310"/>
                  <a:pt x="26620" y="13310"/>
                </a:cubicBezTo>
                <a:cubicBezTo>
                  <a:pt x="33982" y="13310"/>
                  <a:pt x="39930" y="19258"/>
                  <a:pt x="39930" y="26620"/>
                </a:cubicBezTo>
                <a:lnTo>
                  <a:pt x="39930" y="119790"/>
                </a:lnTo>
                <a:lnTo>
                  <a:pt x="133100" y="119790"/>
                </a:lnTo>
                <a:lnTo>
                  <a:pt x="133100" y="66550"/>
                </a:lnTo>
                <a:close/>
                <a:moveTo>
                  <a:pt x="59895" y="79860"/>
                </a:moveTo>
                <a:cubicBezTo>
                  <a:pt x="59895" y="65168"/>
                  <a:pt x="71823" y="53240"/>
                  <a:pt x="86515" y="53240"/>
                </a:cubicBezTo>
                <a:cubicBezTo>
                  <a:pt x="101207" y="53240"/>
                  <a:pt x="113135" y="65168"/>
                  <a:pt x="113135" y="79860"/>
                </a:cubicBezTo>
                <a:cubicBezTo>
                  <a:pt x="113135" y="94552"/>
                  <a:pt x="101207" y="106480"/>
                  <a:pt x="86515" y="106480"/>
                </a:cubicBezTo>
                <a:cubicBezTo>
                  <a:pt x="71823" y="106480"/>
                  <a:pt x="59895" y="94552"/>
                  <a:pt x="59895" y="7986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461415" y="1739179"/>
            <a:ext cx="2555528" cy="212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8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Total Decese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43668" y="1987633"/>
            <a:ext cx="2591022" cy="283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77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404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342096" y="2335358"/>
            <a:ext cx="106480" cy="141974"/>
          </a:xfrm>
          <a:custGeom>
            <a:avLst/>
            <a:gdLst/>
            <a:ahLst/>
            <a:cxnLst/>
            <a:rect l="l" t="t" r="r" b="b"/>
            <a:pathLst>
              <a:path w="106480" h="141974">
                <a:moveTo>
                  <a:pt x="46973" y="139367"/>
                </a:moveTo>
                <a:cubicBezTo>
                  <a:pt x="50440" y="142833"/>
                  <a:pt x="56069" y="142833"/>
                  <a:pt x="59535" y="139367"/>
                </a:cubicBezTo>
                <a:lnTo>
                  <a:pt x="103902" y="95000"/>
                </a:lnTo>
                <a:cubicBezTo>
                  <a:pt x="107368" y="91534"/>
                  <a:pt x="107368" y="85905"/>
                  <a:pt x="103902" y="82439"/>
                </a:cubicBezTo>
                <a:cubicBezTo>
                  <a:pt x="100435" y="78973"/>
                  <a:pt x="94806" y="78973"/>
                  <a:pt x="91340" y="82439"/>
                </a:cubicBezTo>
                <a:lnTo>
                  <a:pt x="62114" y="111666"/>
                </a:lnTo>
                <a:lnTo>
                  <a:pt x="62114" y="8873"/>
                </a:lnTo>
                <a:cubicBezTo>
                  <a:pt x="62114" y="3965"/>
                  <a:pt x="58148" y="0"/>
                  <a:pt x="53240" y="0"/>
                </a:cubicBezTo>
                <a:cubicBezTo>
                  <a:pt x="48332" y="0"/>
                  <a:pt x="44367" y="3965"/>
                  <a:pt x="44367" y="8873"/>
                </a:cubicBezTo>
                <a:lnTo>
                  <a:pt x="44367" y="111666"/>
                </a:lnTo>
                <a:lnTo>
                  <a:pt x="15140" y="82439"/>
                </a:lnTo>
                <a:cubicBezTo>
                  <a:pt x="11674" y="78973"/>
                  <a:pt x="6045" y="78973"/>
                  <a:pt x="2579" y="82439"/>
                </a:cubicBezTo>
                <a:cubicBezTo>
                  <a:pt x="-887" y="85905"/>
                  <a:pt x="-887" y="91534"/>
                  <a:pt x="2579" y="95000"/>
                </a:cubicBezTo>
                <a:lnTo>
                  <a:pt x="46946" y="139367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1" name="Text 9"/>
          <p:cNvSpPr/>
          <p:nvPr/>
        </p:nvSpPr>
        <p:spPr>
          <a:xfrm>
            <a:off x="638882" y="2306962"/>
            <a:ext cx="2378061" cy="212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8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-7 vs 2024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61405" y="1295511"/>
            <a:ext cx="2768489" cy="1366498"/>
          </a:xfrm>
          <a:custGeom>
            <a:avLst/>
            <a:gdLst/>
            <a:ahLst/>
            <a:cxnLst/>
            <a:rect l="l" t="t" r="r" b="b"/>
            <a:pathLst>
              <a:path w="2768489" h="1366498">
                <a:moveTo>
                  <a:pt x="35493" y="0"/>
                </a:moveTo>
                <a:lnTo>
                  <a:pt x="2732996" y="0"/>
                </a:lnTo>
                <a:cubicBezTo>
                  <a:pt x="2752598" y="0"/>
                  <a:pt x="2768489" y="15891"/>
                  <a:pt x="2768489" y="35493"/>
                </a:cubicBezTo>
                <a:lnTo>
                  <a:pt x="2768489" y="1295508"/>
                </a:lnTo>
                <a:cubicBezTo>
                  <a:pt x="2768489" y="1334688"/>
                  <a:pt x="2736680" y="1366498"/>
                  <a:pt x="2697500" y="1366498"/>
                </a:cubicBezTo>
                <a:lnTo>
                  <a:pt x="70990" y="1366498"/>
                </a:lnTo>
                <a:cubicBezTo>
                  <a:pt x="31809" y="1366498"/>
                  <a:pt x="0" y="1334688"/>
                  <a:pt x="0" y="1295508"/>
                </a:cubicBezTo>
                <a:lnTo>
                  <a:pt x="0" y="35493"/>
                </a:lnTo>
                <a:cubicBezTo>
                  <a:pt x="0" y="15904"/>
                  <a:pt x="15904" y="0"/>
                  <a:pt x="35493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3261405" y="1295511"/>
            <a:ext cx="2768489" cy="35493"/>
          </a:xfrm>
          <a:custGeom>
            <a:avLst/>
            <a:gdLst/>
            <a:ahLst/>
            <a:cxnLst/>
            <a:rect l="l" t="t" r="r" b="b"/>
            <a:pathLst>
              <a:path w="2768489" h="35493">
                <a:moveTo>
                  <a:pt x="35493" y="0"/>
                </a:moveTo>
                <a:lnTo>
                  <a:pt x="2732996" y="0"/>
                </a:lnTo>
                <a:cubicBezTo>
                  <a:pt x="2752598" y="0"/>
                  <a:pt x="2768489" y="15891"/>
                  <a:pt x="2768489" y="35493"/>
                </a:cubicBezTo>
                <a:lnTo>
                  <a:pt x="2768489" y="35493"/>
                </a:lnTo>
                <a:lnTo>
                  <a:pt x="0" y="35493"/>
                </a:lnTo>
                <a:lnTo>
                  <a:pt x="0" y="35493"/>
                </a:lnTo>
                <a:cubicBezTo>
                  <a:pt x="0" y="15904"/>
                  <a:pt x="15904" y="0"/>
                  <a:pt x="35493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4" name="Shape 12"/>
          <p:cNvSpPr/>
          <p:nvPr/>
        </p:nvSpPr>
        <p:spPr>
          <a:xfrm>
            <a:off x="4537172" y="1455231"/>
            <a:ext cx="212961" cy="212961"/>
          </a:xfrm>
          <a:custGeom>
            <a:avLst/>
            <a:gdLst/>
            <a:ahLst/>
            <a:cxnLst/>
            <a:rect l="l" t="t" r="r" b="b"/>
            <a:pathLst>
              <a:path w="212961" h="212961">
                <a:moveTo>
                  <a:pt x="100241" y="36228"/>
                </a:moveTo>
                <a:lnTo>
                  <a:pt x="106480" y="44838"/>
                </a:lnTo>
                <a:lnTo>
                  <a:pt x="112719" y="36228"/>
                </a:lnTo>
                <a:cubicBezTo>
                  <a:pt x="123118" y="21837"/>
                  <a:pt x="139839" y="13310"/>
                  <a:pt x="157599" y="13310"/>
                </a:cubicBezTo>
                <a:cubicBezTo>
                  <a:pt x="188171" y="13310"/>
                  <a:pt x="212961" y="38100"/>
                  <a:pt x="212961" y="68672"/>
                </a:cubicBezTo>
                <a:lnTo>
                  <a:pt x="212961" y="69753"/>
                </a:lnTo>
                <a:cubicBezTo>
                  <a:pt x="212961" y="116421"/>
                  <a:pt x="154771" y="170618"/>
                  <a:pt x="124407" y="193786"/>
                </a:cubicBezTo>
                <a:cubicBezTo>
                  <a:pt x="119250" y="197696"/>
                  <a:pt x="112927" y="199651"/>
                  <a:pt x="106480" y="199651"/>
                </a:cubicBezTo>
                <a:cubicBezTo>
                  <a:pt x="100033" y="199651"/>
                  <a:pt x="93669" y="197737"/>
                  <a:pt x="88553" y="193786"/>
                </a:cubicBezTo>
                <a:cubicBezTo>
                  <a:pt x="58190" y="170618"/>
                  <a:pt x="0" y="116421"/>
                  <a:pt x="0" y="69753"/>
                </a:cubicBezTo>
                <a:lnTo>
                  <a:pt x="0" y="68672"/>
                </a:lnTo>
                <a:cubicBezTo>
                  <a:pt x="0" y="38100"/>
                  <a:pt x="24790" y="13310"/>
                  <a:pt x="55361" y="13310"/>
                </a:cubicBezTo>
                <a:cubicBezTo>
                  <a:pt x="73122" y="13310"/>
                  <a:pt x="89843" y="21837"/>
                  <a:pt x="100241" y="36228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5" name="Text 13"/>
          <p:cNvSpPr/>
          <p:nvPr/>
        </p:nvSpPr>
        <p:spPr>
          <a:xfrm>
            <a:off x="3367885" y="1739179"/>
            <a:ext cx="2555528" cy="212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8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Boli Cardiovasculare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350138" y="1987633"/>
            <a:ext cx="2591022" cy="283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77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54.7%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367885" y="2306962"/>
            <a:ext cx="2555528" cy="212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8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62.8% (2024)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167875" y="1295511"/>
            <a:ext cx="2768489" cy="1366498"/>
          </a:xfrm>
          <a:custGeom>
            <a:avLst/>
            <a:gdLst/>
            <a:ahLst/>
            <a:cxnLst/>
            <a:rect l="l" t="t" r="r" b="b"/>
            <a:pathLst>
              <a:path w="2768489" h="1366498">
                <a:moveTo>
                  <a:pt x="35493" y="0"/>
                </a:moveTo>
                <a:lnTo>
                  <a:pt x="2732996" y="0"/>
                </a:lnTo>
                <a:cubicBezTo>
                  <a:pt x="2752598" y="0"/>
                  <a:pt x="2768489" y="15891"/>
                  <a:pt x="2768489" y="35493"/>
                </a:cubicBezTo>
                <a:lnTo>
                  <a:pt x="2768489" y="1295508"/>
                </a:lnTo>
                <a:cubicBezTo>
                  <a:pt x="2768489" y="1334688"/>
                  <a:pt x="2736680" y="1366498"/>
                  <a:pt x="2697500" y="1366498"/>
                </a:cubicBezTo>
                <a:lnTo>
                  <a:pt x="70990" y="1366498"/>
                </a:lnTo>
                <a:cubicBezTo>
                  <a:pt x="31809" y="1366498"/>
                  <a:pt x="0" y="1334688"/>
                  <a:pt x="0" y="1295508"/>
                </a:cubicBezTo>
                <a:lnTo>
                  <a:pt x="0" y="35493"/>
                </a:lnTo>
                <a:cubicBezTo>
                  <a:pt x="0" y="15904"/>
                  <a:pt x="15904" y="0"/>
                  <a:pt x="35493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167875" y="1295511"/>
            <a:ext cx="2768489" cy="35493"/>
          </a:xfrm>
          <a:custGeom>
            <a:avLst/>
            <a:gdLst/>
            <a:ahLst/>
            <a:cxnLst/>
            <a:rect l="l" t="t" r="r" b="b"/>
            <a:pathLst>
              <a:path w="2768489" h="35493">
                <a:moveTo>
                  <a:pt x="35493" y="0"/>
                </a:moveTo>
                <a:lnTo>
                  <a:pt x="2732996" y="0"/>
                </a:lnTo>
                <a:cubicBezTo>
                  <a:pt x="2752598" y="0"/>
                  <a:pt x="2768489" y="15891"/>
                  <a:pt x="2768489" y="35493"/>
                </a:cubicBezTo>
                <a:lnTo>
                  <a:pt x="2768489" y="35493"/>
                </a:lnTo>
                <a:lnTo>
                  <a:pt x="0" y="35493"/>
                </a:lnTo>
                <a:lnTo>
                  <a:pt x="0" y="35493"/>
                </a:lnTo>
                <a:cubicBezTo>
                  <a:pt x="0" y="15904"/>
                  <a:pt x="15904" y="0"/>
                  <a:pt x="35493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0" name="Shape 18"/>
          <p:cNvSpPr/>
          <p:nvPr/>
        </p:nvSpPr>
        <p:spPr>
          <a:xfrm>
            <a:off x="7470262" y="1455231"/>
            <a:ext cx="159721" cy="212961"/>
          </a:xfrm>
          <a:custGeom>
            <a:avLst/>
            <a:gdLst/>
            <a:ahLst/>
            <a:cxnLst/>
            <a:rect l="l" t="t" r="r" b="b"/>
            <a:pathLst>
              <a:path w="159721" h="212961">
                <a:moveTo>
                  <a:pt x="97787" y="0"/>
                </a:moveTo>
                <a:cubicBezTo>
                  <a:pt x="111680" y="0"/>
                  <a:pt x="124615" y="7237"/>
                  <a:pt x="131853" y="19092"/>
                </a:cubicBezTo>
                <a:cubicBezTo>
                  <a:pt x="132352" y="19923"/>
                  <a:pt x="137260" y="27951"/>
                  <a:pt x="146535" y="43133"/>
                </a:cubicBezTo>
                <a:cubicBezTo>
                  <a:pt x="155312" y="57483"/>
                  <a:pt x="154147" y="75784"/>
                  <a:pt x="143624" y="88886"/>
                </a:cubicBezTo>
                <a:lnTo>
                  <a:pt x="115756" y="123825"/>
                </a:lnTo>
                <a:lnTo>
                  <a:pt x="151610" y="168871"/>
                </a:lnTo>
                <a:cubicBezTo>
                  <a:pt x="153897" y="171741"/>
                  <a:pt x="153440" y="175901"/>
                  <a:pt x="150570" y="178230"/>
                </a:cubicBezTo>
                <a:lnTo>
                  <a:pt x="117295" y="204850"/>
                </a:lnTo>
                <a:cubicBezTo>
                  <a:pt x="114425" y="207138"/>
                  <a:pt x="110224" y="206680"/>
                  <a:pt x="107936" y="203810"/>
                </a:cubicBezTo>
                <a:lnTo>
                  <a:pt x="16055" y="88928"/>
                </a:lnTo>
                <a:cubicBezTo>
                  <a:pt x="5532" y="75826"/>
                  <a:pt x="4367" y="57524"/>
                  <a:pt x="13144" y="43174"/>
                </a:cubicBezTo>
                <a:cubicBezTo>
                  <a:pt x="22461" y="27951"/>
                  <a:pt x="27327" y="19923"/>
                  <a:pt x="27868" y="19092"/>
                </a:cubicBezTo>
                <a:cubicBezTo>
                  <a:pt x="35105" y="7237"/>
                  <a:pt x="47999" y="0"/>
                  <a:pt x="61933" y="0"/>
                </a:cubicBezTo>
                <a:lnTo>
                  <a:pt x="97829" y="0"/>
                </a:lnTo>
                <a:close/>
                <a:moveTo>
                  <a:pt x="79860" y="78696"/>
                </a:moveTo>
                <a:lnTo>
                  <a:pt x="100075" y="53240"/>
                </a:lnTo>
                <a:lnTo>
                  <a:pt x="59604" y="53240"/>
                </a:lnTo>
                <a:lnTo>
                  <a:pt x="79819" y="78696"/>
                </a:lnTo>
                <a:close/>
                <a:moveTo>
                  <a:pt x="31195" y="139839"/>
                </a:moveTo>
                <a:lnTo>
                  <a:pt x="67049" y="184677"/>
                </a:lnTo>
                <a:lnTo>
                  <a:pt x="51743" y="203810"/>
                </a:lnTo>
                <a:cubicBezTo>
                  <a:pt x="49455" y="206680"/>
                  <a:pt x="45254" y="207138"/>
                  <a:pt x="42384" y="204850"/>
                </a:cubicBezTo>
                <a:lnTo>
                  <a:pt x="9109" y="178230"/>
                </a:lnTo>
                <a:cubicBezTo>
                  <a:pt x="6239" y="175942"/>
                  <a:pt x="5782" y="171741"/>
                  <a:pt x="8069" y="168871"/>
                </a:cubicBezTo>
                <a:lnTo>
                  <a:pt x="31195" y="139839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1" name="Text 19"/>
          <p:cNvSpPr/>
          <p:nvPr/>
        </p:nvSpPr>
        <p:spPr>
          <a:xfrm>
            <a:off x="6274355" y="1739179"/>
            <a:ext cx="2555528" cy="212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8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Boli Oncologice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256608" y="1987633"/>
            <a:ext cx="2591022" cy="283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77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21.3%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221142" y="2335358"/>
            <a:ext cx="106480" cy="141974"/>
          </a:xfrm>
          <a:custGeom>
            <a:avLst/>
            <a:gdLst/>
            <a:ahLst/>
            <a:cxnLst/>
            <a:rect l="l" t="t" r="r" b="b"/>
            <a:pathLst>
              <a:path w="106480" h="141974">
                <a:moveTo>
                  <a:pt x="59507" y="4825"/>
                </a:moveTo>
                <a:cubicBezTo>
                  <a:pt x="56041" y="1359"/>
                  <a:pt x="50412" y="1359"/>
                  <a:pt x="46946" y="4825"/>
                </a:cubicBezTo>
                <a:lnTo>
                  <a:pt x="2579" y="49192"/>
                </a:lnTo>
                <a:cubicBezTo>
                  <a:pt x="-887" y="52658"/>
                  <a:pt x="-887" y="58287"/>
                  <a:pt x="2579" y="61753"/>
                </a:cubicBezTo>
                <a:cubicBezTo>
                  <a:pt x="6045" y="65219"/>
                  <a:pt x="11674" y="65219"/>
                  <a:pt x="15140" y="61753"/>
                </a:cubicBezTo>
                <a:lnTo>
                  <a:pt x="44367" y="32526"/>
                </a:lnTo>
                <a:lnTo>
                  <a:pt x="44367" y="135319"/>
                </a:lnTo>
                <a:cubicBezTo>
                  <a:pt x="44367" y="140227"/>
                  <a:pt x="48332" y="144192"/>
                  <a:pt x="53240" y="144192"/>
                </a:cubicBezTo>
                <a:cubicBezTo>
                  <a:pt x="58148" y="144192"/>
                  <a:pt x="62114" y="140227"/>
                  <a:pt x="62114" y="135319"/>
                </a:cubicBezTo>
                <a:lnTo>
                  <a:pt x="62114" y="32526"/>
                </a:lnTo>
                <a:lnTo>
                  <a:pt x="91340" y="61753"/>
                </a:lnTo>
                <a:cubicBezTo>
                  <a:pt x="94806" y="65219"/>
                  <a:pt x="100435" y="65219"/>
                  <a:pt x="103902" y="61753"/>
                </a:cubicBezTo>
                <a:cubicBezTo>
                  <a:pt x="107368" y="58287"/>
                  <a:pt x="107368" y="52658"/>
                  <a:pt x="103902" y="49192"/>
                </a:cubicBezTo>
                <a:lnTo>
                  <a:pt x="59535" y="4825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4" name="Text 22"/>
          <p:cNvSpPr/>
          <p:nvPr/>
        </p:nvSpPr>
        <p:spPr>
          <a:xfrm>
            <a:off x="6451822" y="2306962"/>
            <a:ext cx="2378061" cy="212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8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19.2%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9074344" y="1295511"/>
            <a:ext cx="2768489" cy="1366498"/>
          </a:xfrm>
          <a:custGeom>
            <a:avLst/>
            <a:gdLst/>
            <a:ahLst/>
            <a:cxnLst/>
            <a:rect l="l" t="t" r="r" b="b"/>
            <a:pathLst>
              <a:path w="2768489" h="1366498">
                <a:moveTo>
                  <a:pt x="35493" y="0"/>
                </a:moveTo>
                <a:lnTo>
                  <a:pt x="2732996" y="0"/>
                </a:lnTo>
                <a:cubicBezTo>
                  <a:pt x="2752598" y="0"/>
                  <a:pt x="2768489" y="15891"/>
                  <a:pt x="2768489" y="35493"/>
                </a:cubicBezTo>
                <a:lnTo>
                  <a:pt x="2768489" y="1295508"/>
                </a:lnTo>
                <a:cubicBezTo>
                  <a:pt x="2768489" y="1334688"/>
                  <a:pt x="2736680" y="1366498"/>
                  <a:pt x="2697500" y="1366498"/>
                </a:cubicBezTo>
                <a:lnTo>
                  <a:pt x="70990" y="1366498"/>
                </a:lnTo>
                <a:cubicBezTo>
                  <a:pt x="31809" y="1366498"/>
                  <a:pt x="0" y="1334688"/>
                  <a:pt x="0" y="1295508"/>
                </a:cubicBezTo>
                <a:lnTo>
                  <a:pt x="0" y="35493"/>
                </a:lnTo>
                <a:cubicBezTo>
                  <a:pt x="0" y="15904"/>
                  <a:pt x="15904" y="0"/>
                  <a:pt x="35493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9074344" y="1295511"/>
            <a:ext cx="2768489" cy="35493"/>
          </a:xfrm>
          <a:custGeom>
            <a:avLst/>
            <a:gdLst/>
            <a:ahLst/>
            <a:cxnLst/>
            <a:rect l="l" t="t" r="r" b="b"/>
            <a:pathLst>
              <a:path w="2768489" h="35493">
                <a:moveTo>
                  <a:pt x="35493" y="0"/>
                </a:moveTo>
                <a:lnTo>
                  <a:pt x="2732996" y="0"/>
                </a:lnTo>
                <a:cubicBezTo>
                  <a:pt x="2752598" y="0"/>
                  <a:pt x="2768489" y="15891"/>
                  <a:pt x="2768489" y="35493"/>
                </a:cubicBezTo>
                <a:lnTo>
                  <a:pt x="2768489" y="35493"/>
                </a:lnTo>
                <a:lnTo>
                  <a:pt x="0" y="35493"/>
                </a:lnTo>
                <a:lnTo>
                  <a:pt x="0" y="35493"/>
                </a:lnTo>
                <a:cubicBezTo>
                  <a:pt x="0" y="15904"/>
                  <a:pt x="15904" y="0"/>
                  <a:pt x="35493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7" name="Shape 25"/>
          <p:cNvSpPr/>
          <p:nvPr/>
        </p:nvSpPr>
        <p:spPr>
          <a:xfrm>
            <a:off x="10350112" y="1455231"/>
            <a:ext cx="212961" cy="212961"/>
          </a:xfrm>
          <a:custGeom>
            <a:avLst/>
            <a:gdLst/>
            <a:ahLst/>
            <a:cxnLst/>
            <a:rect l="l" t="t" r="r" b="b"/>
            <a:pathLst>
              <a:path w="212961" h="212961">
                <a:moveTo>
                  <a:pt x="26578" y="5990"/>
                </a:moveTo>
                <a:cubicBezTo>
                  <a:pt x="26246" y="2579"/>
                  <a:pt x="23376" y="0"/>
                  <a:pt x="19965" y="0"/>
                </a:cubicBezTo>
                <a:cubicBezTo>
                  <a:pt x="16554" y="0"/>
                  <a:pt x="13684" y="2579"/>
                  <a:pt x="13310" y="5948"/>
                </a:cubicBezTo>
                <a:lnTo>
                  <a:pt x="7445" y="62266"/>
                </a:lnTo>
                <a:cubicBezTo>
                  <a:pt x="6905" y="64762"/>
                  <a:pt x="6655" y="67299"/>
                  <a:pt x="6655" y="69836"/>
                </a:cubicBezTo>
                <a:cubicBezTo>
                  <a:pt x="6655" y="88928"/>
                  <a:pt x="21254" y="104609"/>
                  <a:pt x="39930" y="106314"/>
                </a:cubicBezTo>
                <a:lnTo>
                  <a:pt x="39930" y="199651"/>
                </a:lnTo>
                <a:cubicBezTo>
                  <a:pt x="39930" y="207013"/>
                  <a:pt x="45878" y="212961"/>
                  <a:pt x="53240" y="212961"/>
                </a:cubicBezTo>
                <a:cubicBezTo>
                  <a:pt x="60602" y="212961"/>
                  <a:pt x="66550" y="207013"/>
                  <a:pt x="66550" y="199651"/>
                </a:cubicBezTo>
                <a:lnTo>
                  <a:pt x="66550" y="106314"/>
                </a:lnTo>
                <a:cubicBezTo>
                  <a:pt x="85226" y="104609"/>
                  <a:pt x="99825" y="88928"/>
                  <a:pt x="99825" y="69836"/>
                </a:cubicBezTo>
                <a:cubicBezTo>
                  <a:pt x="99825" y="67299"/>
                  <a:pt x="99576" y="64762"/>
                  <a:pt x="99035" y="62266"/>
                </a:cubicBezTo>
                <a:lnTo>
                  <a:pt x="93129" y="5948"/>
                </a:lnTo>
                <a:cubicBezTo>
                  <a:pt x="92796" y="2579"/>
                  <a:pt x="89926" y="0"/>
                  <a:pt x="86515" y="0"/>
                </a:cubicBezTo>
                <a:cubicBezTo>
                  <a:pt x="83105" y="0"/>
                  <a:pt x="80235" y="2579"/>
                  <a:pt x="79902" y="5990"/>
                </a:cubicBezTo>
                <a:lnTo>
                  <a:pt x="74245" y="62349"/>
                </a:lnTo>
                <a:cubicBezTo>
                  <a:pt x="73996" y="64720"/>
                  <a:pt x="71999" y="66550"/>
                  <a:pt x="69628" y="66550"/>
                </a:cubicBezTo>
                <a:cubicBezTo>
                  <a:pt x="67216" y="66550"/>
                  <a:pt x="65219" y="64720"/>
                  <a:pt x="64970" y="62308"/>
                </a:cubicBezTo>
                <a:lnTo>
                  <a:pt x="59854" y="6073"/>
                </a:lnTo>
                <a:cubicBezTo>
                  <a:pt x="59562" y="2620"/>
                  <a:pt x="56692" y="0"/>
                  <a:pt x="53240" y="0"/>
                </a:cubicBezTo>
                <a:cubicBezTo>
                  <a:pt x="49788" y="0"/>
                  <a:pt x="46918" y="2620"/>
                  <a:pt x="46627" y="6073"/>
                </a:cubicBezTo>
                <a:lnTo>
                  <a:pt x="41511" y="62308"/>
                </a:lnTo>
                <a:cubicBezTo>
                  <a:pt x="41303" y="64720"/>
                  <a:pt x="39265" y="66550"/>
                  <a:pt x="36852" y="66550"/>
                </a:cubicBezTo>
                <a:cubicBezTo>
                  <a:pt x="34440" y="66550"/>
                  <a:pt x="32443" y="64720"/>
                  <a:pt x="32235" y="62349"/>
                </a:cubicBezTo>
                <a:lnTo>
                  <a:pt x="26578" y="5990"/>
                </a:lnTo>
                <a:close/>
                <a:moveTo>
                  <a:pt x="186341" y="0"/>
                </a:moveTo>
                <a:cubicBezTo>
                  <a:pt x="179686" y="0"/>
                  <a:pt x="133100" y="13310"/>
                  <a:pt x="133100" y="73205"/>
                </a:cubicBezTo>
                <a:lnTo>
                  <a:pt x="133100" y="119790"/>
                </a:lnTo>
                <a:cubicBezTo>
                  <a:pt x="133100" y="134473"/>
                  <a:pt x="145038" y="146410"/>
                  <a:pt x="159721" y="146410"/>
                </a:cubicBezTo>
                <a:lnTo>
                  <a:pt x="173031" y="146410"/>
                </a:lnTo>
                <a:lnTo>
                  <a:pt x="173031" y="199651"/>
                </a:lnTo>
                <a:cubicBezTo>
                  <a:pt x="173031" y="207013"/>
                  <a:pt x="178978" y="212961"/>
                  <a:pt x="186341" y="212961"/>
                </a:cubicBezTo>
                <a:cubicBezTo>
                  <a:pt x="193703" y="212961"/>
                  <a:pt x="199651" y="207013"/>
                  <a:pt x="199651" y="199651"/>
                </a:cubicBezTo>
                <a:lnTo>
                  <a:pt x="199651" y="13310"/>
                </a:lnTo>
                <a:cubicBezTo>
                  <a:pt x="199651" y="5948"/>
                  <a:pt x="193703" y="0"/>
                  <a:pt x="186341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8" name="Text 26"/>
          <p:cNvSpPr/>
          <p:nvPr/>
        </p:nvSpPr>
        <p:spPr>
          <a:xfrm>
            <a:off x="9180825" y="1739179"/>
            <a:ext cx="2555528" cy="212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8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Boli Digestive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163078" y="1987633"/>
            <a:ext cx="2591022" cy="283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77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7.2%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10163882" y="2335358"/>
            <a:ext cx="106480" cy="141974"/>
          </a:xfrm>
          <a:custGeom>
            <a:avLst/>
            <a:gdLst/>
            <a:ahLst/>
            <a:cxnLst/>
            <a:rect l="l" t="t" r="r" b="b"/>
            <a:pathLst>
              <a:path w="106480" h="141974">
                <a:moveTo>
                  <a:pt x="59507" y="4825"/>
                </a:moveTo>
                <a:cubicBezTo>
                  <a:pt x="56041" y="1359"/>
                  <a:pt x="50412" y="1359"/>
                  <a:pt x="46946" y="4825"/>
                </a:cubicBezTo>
                <a:lnTo>
                  <a:pt x="2579" y="49192"/>
                </a:lnTo>
                <a:cubicBezTo>
                  <a:pt x="-887" y="52658"/>
                  <a:pt x="-887" y="58287"/>
                  <a:pt x="2579" y="61753"/>
                </a:cubicBezTo>
                <a:cubicBezTo>
                  <a:pt x="6045" y="65219"/>
                  <a:pt x="11674" y="65219"/>
                  <a:pt x="15140" y="61753"/>
                </a:cubicBezTo>
                <a:lnTo>
                  <a:pt x="44367" y="32526"/>
                </a:lnTo>
                <a:lnTo>
                  <a:pt x="44367" y="135319"/>
                </a:lnTo>
                <a:cubicBezTo>
                  <a:pt x="44367" y="140227"/>
                  <a:pt x="48332" y="144192"/>
                  <a:pt x="53240" y="144192"/>
                </a:cubicBezTo>
                <a:cubicBezTo>
                  <a:pt x="58148" y="144192"/>
                  <a:pt x="62114" y="140227"/>
                  <a:pt x="62114" y="135319"/>
                </a:cubicBezTo>
                <a:lnTo>
                  <a:pt x="62114" y="32526"/>
                </a:lnTo>
                <a:lnTo>
                  <a:pt x="91340" y="61753"/>
                </a:lnTo>
                <a:cubicBezTo>
                  <a:pt x="94806" y="65219"/>
                  <a:pt x="100435" y="65219"/>
                  <a:pt x="103902" y="61753"/>
                </a:cubicBezTo>
                <a:cubicBezTo>
                  <a:pt x="107368" y="58287"/>
                  <a:pt x="107368" y="52658"/>
                  <a:pt x="103902" y="49192"/>
                </a:cubicBezTo>
                <a:lnTo>
                  <a:pt x="59535" y="4825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1" name="Text 29"/>
          <p:cNvSpPr/>
          <p:nvPr/>
        </p:nvSpPr>
        <p:spPr>
          <a:xfrm>
            <a:off x="9358292" y="2306962"/>
            <a:ext cx="2378061" cy="212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18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6.1%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54934" y="2803870"/>
            <a:ext cx="7009956" cy="3700192"/>
          </a:xfrm>
          <a:custGeom>
            <a:avLst/>
            <a:gdLst/>
            <a:ahLst/>
            <a:cxnLst/>
            <a:rect l="l" t="t" r="r" b="b"/>
            <a:pathLst>
              <a:path w="7009956" h="3700192">
                <a:moveTo>
                  <a:pt x="70970" y="0"/>
                </a:moveTo>
                <a:lnTo>
                  <a:pt x="6938987" y="0"/>
                </a:lnTo>
                <a:cubicBezTo>
                  <a:pt x="6978182" y="0"/>
                  <a:pt x="7009956" y="31774"/>
                  <a:pt x="7009956" y="70970"/>
                </a:cubicBezTo>
                <a:lnTo>
                  <a:pt x="7009956" y="3629222"/>
                </a:lnTo>
                <a:cubicBezTo>
                  <a:pt x="7009956" y="3668418"/>
                  <a:pt x="6978182" y="3700192"/>
                  <a:pt x="6938987" y="3700192"/>
                </a:cubicBezTo>
                <a:lnTo>
                  <a:pt x="70970" y="3700192"/>
                </a:lnTo>
                <a:cubicBezTo>
                  <a:pt x="31774" y="3700192"/>
                  <a:pt x="0" y="3668418"/>
                  <a:pt x="0" y="3629222"/>
                </a:cubicBezTo>
                <a:lnTo>
                  <a:pt x="0" y="70970"/>
                </a:lnTo>
                <a:cubicBezTo>
                  <a:pt x="0" y="31774"/>
                  <a:pt x="31774" y="0"/>
                  <a:pt x="7097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488035" y="2981337"/>
            <a:ext cx="6743755" cy="248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97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 Cauzelor de Deces 2025</a:t>
            </a:r>
            <a:endParaRPr lang="en-US" sz="1600" dirty="0"/>
          </a:p>
        </p:txBody>
      </p:sp>
      <p:pic>
        <p:nvPicPr>
          <p:cNvPr id="34" name="Image 0" descr="https://kimi-img.moonshot.cn/pub/slides/26-02-23-02:51:30-d6dl0ciliqu17o6b1h9g.png"/>
          <p:cNvPicPr>
            <a:picLocks noChangeAspect="1"/>
          </p:cNvPicPr>
          <p:nvPr/>
        </p:nvPicPr>
        <p:blipFill>
          <a:blip r:embed="rId3"/>
          <a:srcRect l="30" r="30"/>
          <a:stretch/>
        </p:blipFill>
        <p:spPr>
          <a:xfrm>
            <a:off x="532402" y="3371765"/>
            <a:ext cx="5820926" cy="2954830"/>
          </a:xfrm>
          <a:prstGeom prst="roundRect">
            <a:avLst>
              <a:gd name="adj" fmla="val 0"/>
            </a:avLst>
          </a:prstGeom>
        </p:spPr>
      </p:pic>
      <p:sp>
        <p:nvSpPr>
          <p:cNvPr id="35" name="Shape 32"/>
          <p:cNvSpPr/>
          <p:nvPr/>
        </p:nvSpPr>
        <p:spPr>
          <a:xfrm>
            <a:off x="7579737" y="2803870"/>
            <a:ext cx="4259214" cy="3700192"/>
          </a:xfrm>
          <a:custGeom>
            <a:avLst/>
            <a:gdLst/>
            <a:ahLst/>
            <a:cxnLst/>
            <a:rect l="l" t="t" r="r" b="b"/>
            <a:pathLst>
              <a:path w="4259214" h="3700192">
                <a:moveTo>
                  <a:pt x="70970" y="0"/>
                </a:moveTo>
                <a:lnTo>
                  <a:pt x="4188244" y="0"/>
                </a:lnTo>
                <a:cubicBezTo>
                  <a:pt x="4227440" y="0"/>
                  <a:pt x="4259214" y="31774"/>
                  <a:pt x="4259214" y="70970"/>
                </a:cubicBezTo>
                <a:lnTo>
                  <a:pt x="4259214" y="3629222"/>
                </a:lnTo>
                <a:cubicBezTo>
                  <a:pt x="4259214" y="3668418"/>
                  <a:pt x="4227440" y="3700192"/>
                  <a:pt x="4188244" y="3700192"/>
                </a:cubicBezTo>
                <a:lnTo>
                  <a:pt x="70970" y="3700192"/>
                </a:lnTo>
                <a:cubicBezTo>
                  <a:pt x="31774" y="3700192"/>
                  <a:pt x="0" y="3668418"/>
                  <a:pt x="0" y="3629222"/>
                </a:cubicBezTo>
                <a:lnTo>
                  <a:pt x="0" y="70970"/>
                </a:lnTo>
                <a:cubicBezTo>
                  <a:pt x="0" y="31774"/>
                  <a:pt x="31774" y="0"/>
                  <a:pt x="7097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7757205" y="2981337"/>
            <a:ext cx="3993013" cy="248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7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Comparație 2024 vs 2025</a:t>
            </a:r>
            <a:endParaRPr lang="en-US" sz="1600" dirty="0"/>
          </a:p>
        </p:txBody>
      </p:sp>
      <p:graphicFrame>
        <p:nvGraphicFramePr>
          <p:cNvPr id="3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757205" y="3372658"/>
          <a:ext cx="3904279" cy="2173974"/>
        </p:xfrm>
        <a:graphic>
          <a:graphicData uri="http://schemas.openxmlformats.org/drawingml/2006/table">
            <a:tbl>
              <a:tblPr/>
              <a:tblGrid>
                <a:gridCol w="1819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329">
                <a:tc>
                  <a:txBody>
                    <a:bodyPr/>
                    <a:lstStyle/>
                    <a:p>
                      <a:pPr algn="l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Cauza Decesului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0987" marB="70987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2024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0987" marB="70987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2025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0987" marB="70987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29">
                <a:tc>
                  <a:txBody>
                    <a:bodyPr/>
                    <a:lstStyle/>
                    <a:p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Boli cardiovasculare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0987" marB="70987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258 (62.8%)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221 (54.7%)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29">
                <a:tc>
                  <a:txBody>
                    <a:bodyPr/>
                    <a:lstStyle/>
                    <a:p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Boli oncologice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0987" marB="70987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79 (19.2%)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86 (21.3%)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29">
                <a:tc>
                  <a:txBody>
                    <a:bodyPr/>
                    <a:lstStyle/>
                    <a:p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Boli digestive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0987" marB="70987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25 (6.1%)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29 (7.2%)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329">
                <a:tc>
                  <a:txBody>
                    <a:bodyPr/>
                    <a:lstStyle/>
                    <a:p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Boli respiratorii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0987" marB="70987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14 (3.4%)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 (4.2%)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329">
                <a:tc>
                  <a:txBody>
                    <a:bodyPr/>
                    <a:lstStyle/>
                    <a:p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Traumatisme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70987" marB="70987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14 (3.4%)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12 (3.0%)</a:t>
                      </a:r>
                      <a:endParaRPr lang="en-US" sz="11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Shape 34"/>
          <p:cNvSpPr/>
          <p:nvPr/>
        </p:nvSpPr>
        <p:spPr>
          <a:xfrm>
            <a:off x="7774951" y="5686829"/>
            <a:ext cx="3886533" cy="638882"/>
          </a:xfrm>
          <a:custGeom>
            <a:avLst/>
            <a:gdLst/>
            <a:ahLst/>
            <a:cxnLst/>
            <a:rect l="l" t="t" r="r" b="b"/>
            <a:pathLst>
              <a:path w="3886533" h="638882">
                <a:moveTo>
                  <a:pt x="0" y="0"/>
                </a:moveTo>
                <a:lnTo>
                  <a:pt x="3851036" y="0"/>
                </a:lnTo>
                <a:cubicBezTo>
                  <a:pt x="3870641" y="0"/>
                  <a:pt x="3886533" y="15892"/>
                  <a:pt x="3886533" y="35496"/>
                </a:cubicBezTo>
                <a:lnTo>
                  <a:pt x="3886533" y="603386"/>
                </a:lnTo>
                <a:cubicBezTo>
                  <a:pt x="3886533" y="622990"/>
                  <a:pt x="3870641" y="638882"/>
                  <a:pt x="3851036" y="638882"/>
                </a:cubicBezTo>
                <a:lnTo>
                  <a:pt x="0" y="638882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39" name="Shape 35"/>
          <p:cNvSpPr/>
          <p:nvPr/>
        </p:nvSpPr>
        <p:spPr>
          <a:xfrm>
            <a:off x="7774951" y="5686829"/>
            <a:ext cx="35493" cy="638882"/>
          </a:xfrm>
          <a:custGeom>
            <a:avLst/>
            <a:gdLst/>
            <a:ahLst/>
            <a:cxnLst/>
            <a:rect l="l" t="t" r="r" b="b"/>
            <a:pathLst>
              <a:path w="35493" h="638882">
                <a:moveTo>
                  <a:pt x="0" y="0"/>
                </a:moveTo>
                <a:lnTo>
                  <a:pt x="35493" y="0"/>
                </a:lnTo>
                <a:lnTo>
                  <a:pt x="35493" y="638882"/>
                </a:lnTo>
                <a:lnTo>
                  <a:pt x="0" y="638882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40" name="Text 36"/>
          <p:cNvSpPr/>
          <p:nvPr/>
        </p:nvSpPr>
        <p:spPr>
          <a:xfrm>
            <a:off x="7899178" y="5793309"/>
            <a:ext cx="3726812" cy="425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8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Observație:</a:t>
            </a:r>
            <a:r>
              <a:rPr lang="en-US" sz="1118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Scădere a deceselor cardiovasculare, dar creștere a celor oncologice și digestive.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4164" y="344164"/>
            <a:ext cx="11572505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4" b="1" kern="0" spc="54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 • SĂNĂTATE PUBLICĂ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4164" y="619495"/>
            <a:ext cx="11658546" cy="344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39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Morbiditate - Incidență și Prevalență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4164" y="1066908"/>
            <a:ext cx="825993" cy="34416"/>
          </a:xfrm>
          <a:custGeom>
            <a:avLst/>
            <a:gdLst/>
            <a:ahLst/>
            <a:cxnLst/>
            <a:rect l="l" t="t" r="r" b="b"/>
            <a:pathLst>
              <a:path w="825993" h="34416">
                <a:moveTo>
                  <a:pt x="0" y="0"/>
                </a:moveTo>
                <a:lnTo>
                  <a:pt x="825993" y="0"/>
                </a:lnTo>
                <a:lnTo>
                  <a:pt x="825993" y="34416"/>
                </a:lnTo>
                <a:lnTo>
                  <a:pt x="0" y="34416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44164" y="1256198"/>
            <a:ext cx="2770518" cy="1531529"/>
          </a:xfrm>
          <a:custGeom>
            <a:avLst/>
            <a:gdLst/>
            <a:ahLst/>
            <a:cxnLst/>
            <a:rect l="l" t="t" r="r" b="b"/>
            <a:pathLst>
              <a:path w="2770518" h="1531529">
                <a:moveTo>
                  <a:pt x="34416" y="0"/>
                </a:moveTo>
                <a:lnTo>
                  <a:pt x="2736102" y="0"/>
                </a:lnTo>
                <a:cubicBezTo>
                  <a:pt x="2755109" y="0"/>
                  <a:pt x="2770518" y="15409"/>
                  <a:pt x="2770518" y="34416"/>
                </a:cubicBezTo>
                <a:lnTo>
                  <a:pt x="2770518" y="1462702"/>
                </a:lnTo>
                <a:cubicBezTo>
                  <a:pt x="2770518" y="1500714"/>
                  <a:pt x="2739703" y="1531529"/>
                  <a:pt x="2701691" y="1531529"/>
                </a:cubicBezTo>
                <a:lnTo>
                  <a:pt x="68827" y="1531529"/>
                </a:lnTo>
                <a:cubicBezTo>
                  <a:pt x="30815" y="1531529"/>
                  <a:pt x="0" y="1500714"/>
                  <a:pt x="0" y="1462702"/>
                </a:cubicBezTo>
                <a:lnTo>
                  <a:pt x="0" y="34416"/>
                </a:lnTo>
                <a:cubicBezTo>
                  <a:pt x="0" y="15409"/>
                  <a:pt x="15409" y="0"/>
                  <a:pt x="34416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44164" y="1256198"/>
            <a:ext cx="2770518" cy="34416"/>
          </a:xfrm>
          <a:custGeom>
            <a:avLst/>
            <a:gdLst/>
            <a:ahLst/>
            <a:cxnLst/>
            <a:rect l="l" t="t" r="r" b="b"/>
            <a:pathLst>
              <a:path w="2770518" h="34416">
                <a:moveTo>
                  <a:pt x="34416" y="0"/>
                </a:moveTo>
                <a:lnTo>
                  <a:pt x="2736102" y="0"/>
                </a:lnTo>
                <a:cubicBezTo>
                  <a:pt x="2755109" y="0"/>
                  <a:pt x="2770518" y="15409"/>
                  <a:pt x="2770518" y="34416"/>
                </a:cubicBezTo>
                <a:lnTo>
                  <a:pt x="2770518" y="34416"/>
                </a:lnTo>
                <a:lnTo>
                  <a:pt x="0" y="34416"/>
                </a:lnTo>
                <a:lnTo>
                  <a:pt x="0" y="34416"/>
                </a:lnTo>
                <a:cubicBezTo>
                  <a:pt x="0" y="15409"/>
                  <a:pt x="15409" y="0"/>
                  <a:pt x="34416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1601222" y="1411071"/>
            <a:ext cx="258123" cy="206498"/>
          </a:xfrm>
          <a:custGeom>
            <a:avLst/>
            <a:gdLst/>
            <a:ahLst/>
            <a:cxnLst/>
            <a:rect l="l" t="t" r="r" b="b"/>
            <a:pathLst>
              <a:path w="258123" h="206498">
                <a:moveTo>
                  <a:pt x="77437" y="0"/>
                </a:moveTo>
                <a:cubicBezTo>
                  <a:pt x="84576" y="0"/>
                  <a:pt x="90343" y="5767"/>
                  <a:pt x="90343" y="12906"/>
                </a:cubicBezTo>
                <a:cubicBezTo>
                  <a:pt x="90343" y="25207"/>
                  <a:pt x="105225" y="31378"/>
                  <a:pt x="113937" y="22666"/>
                </a:cubicBezTo>
                <a:cubicBezTo>
                  <a:pt x="118978" y="17625"/>
                  <a:pt x="127166" y="17625"/>
                  <a:pt x="132207" y="22666"/>
                </a:cubicBezTo>
                <a:cubicBezTo>
                  <a:pt x="137249" y="27708"/>
                  <a:pt x="137249" y="35895"/>
                  <a:pt x="132207" y="40937"/>
                </a:cubicBezTo>
                <a:cubicBezTo>
                  <a:pt x="123496" y="49648"/>
                  <a:pt x="129666" y="64531"/>
                  <a:pt x="141968" y="64531"/>
                </a:cubicBezTo>
                <a:cubicBezTo>
                  <a:pt x="149106" y="64531"/>
                  <a:pt x="154874" y="70298"/>
                  <a:pt x="154874" y="77437"/>
                </a:cubicBezTo>
                <a:cubicBezTo>
                  <a:pt x="154874" y="84576"/>
                  <a:pt x="149106" y="90343"/>
                  <a:pt x="141968" y="90343"/>
                </a:cubicBezTo>
                <a:cubicBezTo>
                  <a:pt x="129666" y="90343"/>
                  <a:pt x="123496" y="105225"/>
                  <a:pt x="132207" y="113937"/>
                </a:cubicBezTo>
                <a:cubicBezTo>
                  <a:pt x="137249" y="118978"/>
                  <a:pt x="137249" y="127166"/>
                  <a:pt x="132207" y="132207"/>
                </a:cubicBezTo>
                <a:cubicBezTo>
                  <a:pt x="127166" y="137249"/>
                  <a:pt x="118978" y="137249"/>
                  <a:pt x="113937" y="132207"/>
                </a:cubicBezTo>
                <a:cubicBezTo>
                  <a:pt x="105225" y="123496"/>
                  <a:pt x="90343" y="129666"/>
                  <a:pt x="90343" y="141968"/>
                </a:cubicBezTo>
                <a:cubicBezTo>
                  <a:pt x="90343" y="149106"/>
                  <a:pt x="84576" y="154874"/>
                  <a:pt x="77437" y="154874"/>
                </a:cubicBezTo>
                <a:cubicBezTo>
                  <a:pt x="70298" y="154874"/>
                  <a:pt x="64531" y="149106"/>
                  <a:pt x="64531" y="141968"/>
                </a:cubicBezTo>
                <a:cubicBezTo>
                  <a:pt x="64531" y="129666"/>
                  <a:pt x="49648" y="123496"/>
                  <a:pt x="40937" y="132207"/>
                </a:cubicBezTo>
                <a:cubicBezTo>
                  <a:pt x="35895" y="137249"/>
                  <a:pt x="27708" y="137249"/>
                  <a:pt x="22666" y="132207"/>
                </a:cubicBezTo>
                <a:cubicBezTo>
                  <a:pt x="17625" y="127166"/>
                  <a:pt x="17625" y="118978"/>
                  <a:pt x="22666" y="113937"/>
                </a:cubicBezTo>
                <a:cubicBezTo>
                  <a:pt x="31378" y="105225"/>
                  <a:pt x="25207" y="90343"/>
                  <a:pt x="12906" y="90343"/>
                </a:cubicBezTo>
                <a:cubicBezTo>
                  <a:pt x="5767" y="90343"/>
                  <a:pt x="0" y="84576"/>
                  <a:pt x="0" y="77437"/>
                </a:cubicBezTo>
                <a:cubicBezTo>
                  <a:pt x="0" y="70298"/>
                  <a:pt x="5767" y="64531"/>
                  <a:pt x="12906" y="64531"/>
                </a:cubicBezTo>
                <a:cubicBezTo>
                  <a:pt x="25207" y="64531"/>
                  <a:pt x="31378" y="49648"/>
                  <a:pt x="22666" y="40937"/>
                </a:cubicBezTo>
                <a:cubicBezTo>
                  <a:pt x="17625" y="35895"/>
                  <a:pt x="17625" y="27708"/>
                  <a:pt x="22666" y="22666"/>
                </a:cubicBezTo>
                <a:cubicBezTo>
                  <a:pt x="27708" y="17625"/>
                  <a:pt x="35895" y="17625"/>
                  <a:pt x="40937" y="22666"/>
                </a:cubicBezTo>
                <a:cubicBezTo>
                  <a:pt x="49648" y="31378"/>
                  <a:pt x="64531" y="25207"/>
                  <a:pt x="64531" y="12906"/>
                </a:cubicBezTo>
                <a:cubicBezTo>
                  <a:pt x="64531" y="5767"/>
                  <a:pt x="70298" y="0"/>
                  <a:pt x="77437" y="0"/>
                </a:cubicBezTo>
                <a:close/>
                <a:moveTo>
                  <a:pt x="58078" y="70984"/>
                </a:moveTo>
                <a:cubicBezTo>
                  <a:pt x="65201" y="70984"/>
                  <a:pt x="70984" y="65201"/>
                  <a:pt x="70984" y="58078"/>
                </a:cubicBezTo>
                <a:cubicBezTo>
                  <a:pt x="70984" y="50955"/>
                  <a:pt x="65201" y="45171"/>
                  <a:pt x="58078" y="45171"/>
                </a:cubicBezTo>
                <a:cubicBezTo>
                  <a:pt x="50955" y="45171"/>
                  <a:pt x="45171" y="50955"/>
                  <a:pt x="45171" y="58078"/>
                </a:cubicBezTo>
                <a:cubicBezTo>
                  <a:pt x="45171" y="65201"/>
                  <a:pt x="50955" y="70984"/>
                  <a:pt x="58078" y="70984"/>
                </a:cubicBezTo>
                <a:close/>
                <a:moveTo>
                  <a:pt x="109702" y="96796"/>
                </a:moveTo>
                <a:cubicBezTo>
                  <a:pt x="109702" y="89673"/>
                  <a:pt x="103919" y="83890"/>
                  <a:pt x="96796" y="83890"/>
                </a:cubicBezTo>
                <a:cubicBezTo>
                  <a:pt x="89673" y="83890"/>
                  <a:pt x="83890" y="89673"/>
                  <a:pt x="83890" y="96796"/>
                </a:cubicBezTo>
                <a:cubicBezTo>
                  <a:pt x="83890" y="103919"/>
                  <a:pt x="89673" y="109702"/>
                  <a:pt x="96796" y="109702"/>
                </a:cubicBezTo>
                <a:cubicBezTo>
                  <a:pt x="103919" y="109702"/>
                  <a:pt x="109702" y="103919"/>
                  <a:pt x="109702" y="96796"/>
                </a:cubicBezTo>
                <a:close/>
                <a:moveTo>
                  <a:pt x="209725" y="112929"/>
                </a:moveTo>
                <a:cubicBezTo>
                  <a:pt x="209725" y="122165"/>
                  <a:pt x="220897" y="126803"/>
                  <a:pt x="227430" y="120269"/>
                </a:cubicBezTo>
                <a:cubicBezTo>
                  <a:pt x="231222" y="116478"/>
                  <a:pt x="237352" y="116478"/>
                  <a:pt x="241103" y="120269"/>
                </a:cubicBezTo>
                <a:cubicBezTo>
                  <a:pt x="244854" y="124060"/>
                  <a:pt x="244894" y="130191"/>
                  <a:pt x="241103" y="133942"/>
                </a:cubicBezTo>
                <a:cubicBezTo>
                  <a:pt x="234569" y="140475"/>
                  <a:pt x="239207" y="151647"/>
                  <a:pt x="248443" y="151647"/>
                </a:cubicBezTo>
                <a:cubicBezTo>
                  <a:pt x="253807" y="151647"/>
                  <a:pt x="258123" y="155963"/>
                  <a:pt x="258123" y="161327"/>
                </a:cubicBezTo>
                <a:cubicBezTo>
                  <a:pt x="258123" y="166691"/>
                  <a:pt x="253807" y="171006"/>
                  <a:pt x="248443" y="171006"/>
                </a:cubicBezTo>
                <a:cubicBezTo>
                  <a:pt x="239207" y="171006"/>
                  <a:pt x="234569" y="182178"/>
                  <a:pt x="241103" y="188712"/>
                </a:cubicBezTo>
                <a:cubicBezTo>
                  <a:pt x="244894" y="192503"/>
                  <a:pt x="244894" y="198634"/>
                  <a:pt x="241103" y="202384"/>
                </a:cubicBezTo>
                <a:cubicBezTo>
                  <a:pt x="237312" y="206135"/>
                  <a:pt x="231181" y="206176"/>
                  <a:pt x="227430" y="202384"/>
                </a:cubicBezTo>
                <a:cubicBezTo>
                  <a:pt x="220897" y="195851"/>
                  <a:pt x="209725" y="200489"/>
                  <a:pt x="209725" y="209725"/>
                </a:cubicBezTo>
                <a:cubicBezTo>
                  <a:pt x="209725" y="215089"/>
                  <a:pt x="205409" y="219404"/>
                  <a:pt x="200045" y="219404"/>
                </a:cubicBezTo>
                <a:cubicBezTo>
                  <a:pt x="194681" y="219404"/>
                  <a:pt x="190366" y="215089"/>
                  <a:pt x="190366" y="209725"/>
                </a:cubicBezTo>
                <a:cubicBezTo>
                  <a:pt x="190366" y="200489"/>
                  <a:pt x="179194" y="195851"/>
                  <a:pt x="172660" y="202384"/>
                </a:cubicBezTo>
                <a:cubicBezTo>
                  <a:pt x="168869" y="206176"/>
                  <a:pt x="162738" y="206176"/>
                  <a:pt x="158988" y="202384"/>
                </a:cubicBezTo>
                <a:cubicBezTo>
                  <a:pt x="155237" y="198593"/>
                  <a:pt x="155196" y="192463"/>
                  <a:pt x="158988" y="188712"/>
                </a:cubicBezTo>
                <a:cubicBezTo>
                  <a:pt x="165521" y="182178"/>
                  <a:pt x="160883" y="171006"/>
                  <a:pt x="151647" y="171006"/>
                </a:cubicBezTo>
                <a:cubicBezTo>
                  <a:pt x="146283" y="171006"/>
                  <a:pt x="141968" y="166691"/>
                  <a:pt x="141968" y="161327"/>
                </a:cubicBezTo>
                <a:cubicBezTo>
                  <a:pt x="141968" y="155963"/>
                  <a:pt x="146283" y="151647"/>
                  <a:pt x="151647" y="151647"/>
                </a:cubicBezTo>
                <a:cubicBezTo>
                  <a:pt x="160883" y="151647"/>
                  <a:pt x="165521" y="140475"/>
                  <a:pt x="158988" y="133942"/>
                </a:cubicBezTo>
                <a:cubicBezTo>
                  <a:pt x="155196" y="130150"/>
                  <a:pt x="155196" y="124020"/>
                  <a:pt x="158988" y="120269"/>
                </a:cubicBezTo>
                <a:cubicBezTo>
                  <a:pt x="162779" y="116518"/>
                  <a:pt x="168909" y="116478"/>
                  <a:pt x="172660" y="120269"/>
                </a:cubicBezTo>
                <a:cubicBezTo>
                  <a:pt x="179194" y="126803"/>
                  <a:pt x="190366" y="122165"/>
                  <a:pt x="190366" y="112929"/>
                </a:cubicBezTo>
                <a:cubicBezTo>
                  <a:pt x="190366" y="107565"/>
                  <a:pt x="194681" y="103249"/>
                  <a:pt x="200045" y="103249"/>
                </a:cubicBezTo>
                <a:cubicBezTo>
                  <a:pt x="205409" y="103249"/>
                  <a:pt x="209725" y="107565"/>
                  <a:pt x="209725" y="112929"/>
                </a:cubicBezTo>
                <a:close/>
                <a:moveTo>
                  <a:pt x="203272" y="154874"/>
                </a:moveTo>
                <a:cubicBezTo>
                  <a:pt x="203272" y="149531"/>
                  <a:pt x="198934" y="145194"/>
                  <a:pt x="193592" y="145194"/>
                </a:cubicBezTo>
                <a:cubicBezTo>
                  <a:pt x="188250" y="145194"/>
                  <a:pt x="183912" y="149531"/>
                  <a:pt x="183912" y="154874"/>
                </a:cubicBezTo>
                <a:cubicBezTo>
                  <a:pt x="183912" y="160216"/>
                  <a:pt x="188250" y="164553"/>
                  <a:pt x="193592" y="164553"/>
                </a:cubicBezTo>
                <a:cubicBezTo>
                  <a:pt x="198934" y="164553"/>
                  <a:pt x="203272" y="160216"/>
                  <a:pt x="203272" y="154874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447413" y="1686402"/>
            <a:ext cx="2564020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Incidență Totală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30205" y="1927317"/>
            <a:ext cx="2598436" cy="27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26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1,606.7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47413" y="2202539"/>
            <a:ext cx="2564020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10000 loc.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395154" y="2470988"/>
            <a:ext cx="103249" cy="137665"/>
          </a:xfrm>
          <a:custGeom>
            <a:avLst/>
            <a:gdLst/>
            <a:ahLst/>
            <a:cxnLst/>
            <a:rect l="l" t="t" r="r" b="b"/>
            <a:pathLst>
              <a:path w="103249" h="137665">
                <a:moveTo>
                  <a:pt x="57701" y="4678"/>
                </a:moveTo>
                <a:cubicBezTo>
                  <a:pt x="54340" y="1318"/>
                  <a:pt x="48882" y="1318"/>
                  <a:pt x="45521" y="4678"/>
                </a:cubicBezTo>
                <a:lnTo>
                  <a:pt x="2501" y="47699"/>
                </a:lnTo>
                <a:cubicBezTo>
                  <a:pt x="-860" y="51060"/>
                  <a:pt x="-860" y="56518"/>
                  <a:pt x="2501" y="59879"/>
                </a:cubicBezTo>
                <a:cubicBezTo>
                  <a:pt x="5862" y="63240"/>
                  <a:pt x="11320" y="63240"/>
                  <a:pt x="14681" y="59879"/>
                </a:cubicBezTo>
                <a:lnTo>
                  <a:pt x="43020" y="31539"/>
                </a:lnTo>
                <a:lnTo>
                  <a:pt x="43020" y="131212"/>
                </a:lnTo>
                <a:cubicBezTo>
                  <a:pt x="43020" y="135972"/>
                  <a:pt x="46865" y="139817"/>
                  <a:pt x="51625" y="139817"/>
                </a:cubicBezTo>
                <a:cubicBezTo>
                  <a:pt x="56384" y="139817"/>
                  <a:pt x="60229" y="135972"/>
                  <a:pt x="60229" y="131212"/>
                </a:cubicBezTo>
                <a:lnTo>
                  <a:pt x="60229" y="31539"/>
                </a:lnTo>
                <a:lnTo>
                  <a:pt x="88568" y="59879"/>
                </a:lnTo>
                <a:cubicBezTo>
                  <a:pt x="91929" y="63240"/>
                  <a:pt x="97388" y="63240"/>
                  <a:pt x="100749" y="59879"/>
                </a:cubicBezTo>
                <a:cubicBezTo>
                  <a:pt x="104110" y="56518"/>
                  <a:pt x="104110" y="51060"/>
                  <a:pt x="100749" y="47699"/>
                </a:cubicBezTo>
                <a:lnTo>
                  <a:pt x="57728" y="4678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2" name="Text 10"/>
          <p:cNvSpPr/>
          <p:nvPr/>
        </p:nvSpPr>
        <p:spPr>
          <a:xfrm>
            <a:off x="619495" y="2443453"/>
            <a:ext cx="2391938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1,541.4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254176" y="1256198"/>
            <a:ext cx="2770518" cy="1531529"/>
          </a:xfrm>
          <a:custGeom>
            <a:avLst/>
            <a:gdLst/>
            <a:ahLst/>
            <a:cxnLst/>
            <a:rect l="l" t="t" r="r" b="b"/>
            <a:pathLst>
              <a:path w="2770518" h="1531529">
                <a:moveTo>
                  <a:pt x="34416" y="0"/>
                </a:moveTo>
                <a:lnTo>
                  <a:pt x="2736102" y="0"/>
                </a:lnTo>
                <a:cubicBezTo>
                  <a:pt x="2755109" y="0"/>
                  <a:pt x="2770518" y="15409"/>
                  <a:pt x="2770518" y="34416"/>
                </a:cubicBezTo>
                <a:lnTo>
                  <a:pt x="2770518" y="1462702"/>
                </a:lnTo>
                <a:cubicBezTo>
                  <a:pt x="2770518" y="1500714"/>
                  <a:pt x="2739703" y="1531529"/>
                  <a:pt x="2701691" y="1531529"/>
                </a:cubicBezTo>
                <a:lnTo>
                  <a:pt x="68827" y="1531529"/>
                </a:lnTo>
                <a:cubicBezTo>
                  <a:pt x="30815" y="1531529"/>
                  <a:pt x="0" y="1500714"/>
                  <a:pt x="0" y="1462702"/>
                </a:cubicBezTo>
                <a:lnTo>
                  <a:pt x="0" y="34416"/>
                </a:lnTo>
                <a:cubicBezTo>
                  <a:pt x="0" y="15409"/>
                  <a:pt x="15409" y="0"/>
                  <a:pt x="34416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3254176" y="1256198"/>
            <a:ext cx="2770518" cy="34416"/>
          </a:xfrm>
          <a:custGeom>
            <a:avLst/>
            <a:gdLst/>
            <a:ahLst/>
            <a:cxnLst/>
            <a:rect l="l" t="t" r="r" b="b"/>
            <a:pathLst>
              <a:path w="2770518" h="34416">
                <a:moveTo>
                  <a:pt x="34416" y="0"/>
                </a:moveTo>
                <a:lnTo>
                  <a:pt x="2736102" y="0"/>
                </a:lnTo>
                <a:cubicBezTo>
                  <a:pt x="2755109" y="0"/>
                  <a:pt x="2770518" y="15409"/>
                  <a:pt x="2770518" y="34416"/>
                </a:cubicBezTo>
                <a:lnTo>
                  <a:pt x="2770518" y="34416"/>
                </a:lnTo>
                <a:lnTo>
                  <a:pt x="0" y="34416"/>
                </a:lnTo>
                <a:lnTo>
                  <a:pt x="0" y="34416"/>
                </a:lnTo>
                <a:cubicBezTo>
                  <a:pt x="0" y="15409"/>
                  <a:pt x="15409" y="0"/>
                  <a:pt x="34416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5" name="Shape 13"/>
          <p:cNvSpPr/>
          <p:nvPr/>
        </p:nvSpPr>
        <p:spPr>
          <a:xfrm>
            <a:off x="4537154" y="1411071"/>
            <a:ext cx="206498" cy="206498"/>
          </a:xfrm>
          <a:custGeom>
            <a:avLst/>
            <a:gdLst/>
            <a:ahLst/>
            <a:cxnLst/>
            <a:rect l="l" t="t" r="r" b="b"/>
            <a:pathLst>
              <a:path w="206498" h="206498">
                <a:moveTo>
                  <a:pt x="38718" y="206498"/>
                </a:moveTo>
                <a:lnTo>
                  <a:pt x="64531" y="206498"/>
                </a:lnTo>
                <a:cubicBezTo>
                  <a:pt x="85906" y="206498"/>
                  <a:pt x="103249" y="189156"/>
                  <a:pt x="103249" y="167780"/>
                </a:cubicBezTo>
                <a:lnTo>
                  <a:pt x="103249" y="135514"/>
                </a:lnTo>
                <a:cubicBezTo>
                  <a:pt x="103249" y="131965"/>
                  <a:pt x="106153" y="129061"/>
                  <a:pt x="109702" y="129061"/>
                </a:cubicBezTo>
                <a:lnTo>
                  <a:pt x="110106" y="129061"/>
                </a:lnTo>
                <a:cubicBezTo>
                  <a:pt x="120592" y="129061"/>
                  <a:pt x="129061" y="120592"/>
                  <a:pt x="129061" y="110106"/>
                </a:cubicBezTo>
                <a:cubicBezTo>
                  <a:pt x="129061" y="105669"/>
                  <a:pt x="127488" y="101394"/>
                  <a:pt x="124665" y="97966"/>
                </a:cubicBezTo>
                <a:lnTo>
                  <a:pt x="110226" y="80663"/>
                </a:lnTo>
                <a:cubicBezTo>
                  <a:pt x="109460" y="79695"/>
                  <a:pt x="108936" y="78526"/>
                  <a:pt x="108775" y="77316"/>
                </a:cubicBezTo>
                <a:cubicBezTo>
                  <a:pt x="102442" y="33596"/>
                  <a:pt x="64813" y="0"/>
                  <a:pt x="19359" y="0"/>
                </a:cubicBezTo>
                <a:cubicBezTo>
                  <a:pt x="16294" y="0"/>
                  <a:pt x="13269" y="161"/>
                  <a:pt x="10244" y="444"/>
                </a:cubicBezTo>
                <a:cubicBezTo>
                  <a:pt x="4235" y="1049"/>
                  <a:pt x="0" y="6413"/>
                  <a:pt x="0" y="12462"/>
                </a:cubicBezTo>
                <a:lnTo>
                  <a:pt x="0" y="193592"/>
                </a:lnTo>
                <a:cubicBezTo>
                  <a:pt x="0" y="200731"/>
                  <a:pt x="5767" y="206498"/>
                  <a:pt x="12906" y="206498"/>
                </a:cubicBezTo>
                <a:lnTo>
                  <a:pt x="38718" y="206498"/>
                </a:lnTo>
                <a:close/>
                <a:moveTo>
                  <a:pt x="45171" y="77437"/>
                </a:moveTo>
                <a:cubicBezTo>
                  <a:pt x="45171" y="70314"/>
                  <a:pt x="50955" y="64531"/>
                  <a:pt x="58078" y="64531"/>
                </a:cubicBezTo>
                <a:cubicBezTo>
                  <a:pt x="65201" y="64531"/>
                  <a:pt x="70984" y="70314"/>
                  <a:pt x="70984" y="77437"/>
                </a:cubicBezTo>
                <a:cubicBezTo>
                  <a:pt x="70984" y="84560"/>
                  <a:pt x="65201" y="90343"/>
                  <a:pt x="58078" y="90343"/>
                </a:cubicBezTo>
                <a:cubicBezTo>
                  <a:pt x="50955" y="90343"/>
                  <a:pt x="45171" y="84560"/>
                  <a:pt x="45171" y="77437"/>
                </a:cubicBezTo>
                <a:close/>
                <a:moveTo>
                  <a:pt x="70621" y="173104"/>
                </a:moveTo>
                <a:lnTo>
                  <a:pt x="53883" y="171692"/>
                </a:lnTo>
                <a:cubicBezTo>
                  <a:pt x="48963" y="171289"/>
                  <a:pt x="45171" y="167175"/>
                  <a:pt x="45171" y="162254"/>
                </a:cubicBezTo>
                <a:cubicBezTo>
                  <a:pt x="45171" y="157899"/>
                  <a:pt x="48116" y="154107"/>
                  <a:pt x="52351" y="153059"/>
                </a:cubicBezTo>
                <a:lnTo>
                  <a:pt x="68645" y="148985"/>
                </a:lnTo>
                <a:cubicBezTo>
                  <a:pt x="76388" y="147049"/>
                  <a:pt x="83890" y="152897"/>
                  <a:pt x="83890" y="160883"/>
                </a:cubicBezTo>
                <a:cubicBezTo>
                  <a:pt x="83890" y="168062"/>
                  <a:pt x="77759" y="173709"/>
                  <a:pt x="70621" y="173104"/>
                </a:cubicBezTo>
                <a:close/>
                <a:moveTo>
                  <a:pt x="193592" y="125835"/>
                </a:moveTo>
                <a:cubicBezTo>
                  <a:pt x="198934" y="125835"/>
                  <a:pt x="203272" y="121498"/>
                  <a:pt x="203272" y="116155"/>
                </a:cubicBezTo>
                <a:cubicBezTo>
                  <a:pt x="203272" y="110813"/>
                  <a:pt x="198934" y="106476"/>
                  <a:pt x="193592" y="106476"/>
                </a:cubicBezTo>
                <a:cubicBezTo>
                  <a:pt x="188250" y="106476"/>
                  <a:pt x="183912" y="110813"/>
                  <a:pt x="183912" y="116155"/>
                </a:cubicBezTo>
                <a:cubicBezTo>
                  <a:pt x="183912" y="121498"/>
                  <a:pt x="188250" y="125835"/>
                  <a:pt x="193592" y="125835"/>
                </a:cubicBezTo>
                <a:close/>
                <a:moveTo>
                  <a:pt x="177459" y="135514"/>
                </a:moveTo>
                <a:cubicBezTo>
                  <a:pt x="177459" y="130172"/>
                  <a:pt x="173122" y="125835"/>
                  <a:pt x="167780" y="125835"/>
                </a:cubicBezTo>
                <a:cubicBezTo>
                  <a:pt x="162437" y="125835"/>
                  <a:pt x="158100" y="130172"/>
                  <a:pt x="158100" y="135514"/>
                </a:cubicBezTo>
                <a:cubicBezTo>
                  <a:pt x="158100" y="140857"/>
                  <a:pt x="162437" y="145194"/>
                  <a:pt x="167780" y="145194"/>
                </a:cubicBezTo>
                <a:cubicBezTo>
                  <a:pt x="173122" y="145194"/>
                  <a:pt x="177459" y="140857"/>
                  <a:pt x="177459" y="135514"/>
                </a:cubicBezTo>
                <a:close/>
                <a:moveTo>
                  <a:pt x="151647" y="154874"/>
                </a:moveTo>
                <a:cubicBezTo>
                  <a:pt x="151647" y="149531"/>
                  <a:pt x="147310" y="145194"/>
                  <a:pt x="141968" y="145194"/>
                </a:cubicBezTo>
                <a:cubicBezTo>
                  <a:pt x="136625" y="145194"/>
                  <a:pt x="132288" y="149531"/>
                  <a:pt x="132288" y="154874"/>
                </a:cubicBezTo>
                <a:cubicBezTo>
                  <a:pt x="132288" y="160216"/>
                  <a:pt x="136625" y="164553"/>
                  <a:pt x="141968" y="164553"/>
                </a:cubicBezTo>
                <a:cubicBezTo>
                  <a:pt x="147310" y="164553"/>
                  <a:pt x="151647" y="160216"/>
                  <a:pt x="151647" y="154874"/>
                </a:cubicBezTo>
                <a:close/>
                <a:moveTo>
                  <a:pt x="203272" y="154874"/>
                </a:moveTo>
                <a:cubicBezTo>
                  <a:pt x="203272" y="149531"/>
                  <a:pt x="198934" y="145194"/>
                  <a:pt x="193592" y="145194"/>
                </a:cubicBezTo>
                <a:cubicBezTo>
                  <a:pt x="188250" y="145194"/>
                  <a:pt x="183912" y="149531"/>
                  <a:pt x="183912" y="154874"/>
                </a:cubicBezTo>
                <a:cubicBezTo>
                  <a:pt x="183912" y="160216"/>
                  <a:pt x="188250" y="164553"/>
                  <a:pt x="193592" y="164553"/>
                </a:cubicBezTo>
                <a:cubicBezTo>
                  <a:pt x="198934" y="164553"/>
                  <a:pt x="203272" y="160216"/>
                  <a:pt x="203272" y="154874"/>
                </a:cubicBezTo>
                <a:close/>
                <a:moveTo>
                  <a:pt x="193592" y="203272"/>
                </a:moveTo>
                <a:cubicBezTo>
                  <a:pt x="198934" y="203272"/>
                  <a:pt x="203272" y="198934"/>
                  <a:pt x="203272" y="193592"/>
                </a:cubicBezTo>
                <a:cubicBezTo>
                  <a:pt x="203272" y="188250"/>
                  <a:pt x="198934" y="183912"/>
                  <a:pt x="193592" y="183912"/>
                </a:cubicBezTo>
                <a:cubicBezTo>
                  <a:pt x="188250" y="183912"/>
                  <a:pt x="183912" y="188250"/>
                  <a:pt x="183912" y="193592"/>
                </a:cubicBezTo>
                <a:cubicBezTo>
                  <a:pt x="183912" y="198934"/>
                  <a:pt x="188250" y="203272"/>
                  <a:pt x="193592" y="203272"/>
                </a:cubicBezTo>
                <a:close/>
                <a:moveTo>
                  <a:pt x="177459" y="174233"/>
                </a:moveTo>
                <a:cubicBezTo>
                  <a:pt x="177459" y="168891"/>
                  <a:pt x="173122" y="164553"/>
                  <a:pt x="167780" y="164553"/>
                </a:cubicBezTo>
                <a:cubicBezTo>
                  <a:pt x="162437" y="164553"/>
                  <a:pt x="158100" y="168891"/>
                  <a:pt x="158100" y="174233"/>
                </a:cubicBezTo>
                <a:cubicBezTo>
                  <a:pt x="158100" y="179575"/>
                  <a:pt x="162437" y="183912"/>
                  <a:pt x="167780" y="183912"/>
                </a:cubicBezTo>
                <a:cubicBezTo>
                  <a:pt x="173122" y="183912"/>
                  <a:pt x="177459" y="179575"/>
                  <a:pt x="177459" y="174233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6" name="Text 14"/>
          <p:cNvSpPr/>
          <p:nvPr/>
        </p:nvSpPr>
        <p:spPr>
          <a:xfrm>
            <a:off x="3357425" y="1686402"/>
            <a:ext cx="2564020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Prevalență Totală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340216" y="1927317"/>
            <a:ext cx="2598436" cy="27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26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7,475.2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357425" y="2202539"/>
            <a:ext cx="2564020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10000 loc.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282902" y="2470988"/>
            <a:ext cx="103249" cy="137665"/>
          </a:xfrm>
          <a:custGeom>
            <a:avLst/>
            <a:gdLst/>
            <a:ahLst/>
            <a:cxnLst/>
            <a:rect l="l" t="t" r="r" b="b"/>
            <a:pathLst>
              <a:path w="103249" h="137665">
                <a:moveTo>
                  <a:pt x="57701" y="4678"/>
                </a:moveTo>
                <a:cubicBezTo>
                  <a:pt x="54340" y="1318"/>
                  <a:pt x="48882" y="1318"/>
                  <a:pt x="45521" y="4678"/>
                </a:cubicBezTo>
                <a:lnTo>
                  <a:pt x="2501" y="47699"/>
                </a:lnTo>
                <a:cubicBezTo>
                  <a:pt x="-860" y="51060"/>
                  <a:pt x="-860" y="56518"/>
                  <a:pt x="2501" y="59879"/>
                </a:cubicBezTo>
                <a:cubicBezTo>
                  <a:pt x="5862" y="63240"/>
                  <a:pt x="11320" y="63240"/>
                  <a:pt x="14681" y="59879"/>
                </a:cubicBezTo>
                <a:lnTo>
                  <a:pt x="43020" y="31539"/>
                </a:lnTo>
                <a:lnTo>
                  <a:pt x="43020" y="131212"/>
                </a:lnTo>
                <a:cubicBezTo>
                  <a:pt x="43020" y="135972"/>
                  <a:pt x="46865" y="139817"/>
                  <a:pt x="51625" y="139817"/>
                </a:cubicBezTo>
                <a:cubicBezTo>
                  <a:pt x="56384" y="139817"/>
                  <a:pt x="60229" y="135972"/>
                  <a:pt x="60229" y="131212"/>
                </a:cubicBezTo>
                <a:lnTo>
                  <a:pt x="60229" y="31539"/>
                </a:lnTo>
                <a:lnTo>
                  <a:pt x="88568" y="59879"/>
                </a:lnTo>
                <a:cubicBezTo>
                  <a:pt x="91929" y="63240"/>
                  <a:pt x="97388" y="63240"/>
                  <a:pt x="100749" y="59879"/>
                </a:cubicBezTo>
                <a:cubicBezTo>
                  <a:pt x="104110" y="56518"/>
                  <a:pt x="104110" y="51060"/>
                  <a:pt x="100749" y="47699"/>
                </a:cubicBezTo>
                <a:lnTo>
                  <a:pt x="57728" y="4678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0" name="Text 18"/>
          <p:cNvSpPr/>
          <p:nvPr/>
        </p:nvSpPr>
        <p:spPr>
          <a:xfrm>
            <a:off x="3529507" y="2443453"/>
            <a:ext cx="2391938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7,279.5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64295" y="1256198"/>
            <a:ext cx="2770518" cy="1531529"/>
          </a:xfrm>
          <a:custGeom>
            <a:avLst/>
            <a:gdLst/>
            <a:ahLst/>
            <a:cxnLst/>
            <a:rect l="l" t="t" r="r" b="b"/>
            <a:pathLst>
              <a:path w="2770518" h="1531529">
                <a:moveTo>
                  <a:pt x="34416" y="0"/>
                </a:moveTo>
                <a:lnTo>
                  <a:pt x="2736102" y="0"/>
                </a:lnTo>
                <a:cubicBezTo>
                  <a:pt x="2755109" y="0"/>
                  <a:pt x="2770518" y="15409"/>
                  <a:pt x="2770518" y="34416"/>
                </a:cubicBezTo>
                <a:lnTo>
                  <a:pt x="2770518" y="1462702"/>
                </a:lnTo>
                <a:cubicBezTo>
                  <a:pt x="2770518" y="1500714"/>
                  <a:pt x="2739703" y="1531529"/>
                  <a:pt x="2701691" y="1531529"/>
                </a:cubicBezTo>
                <a:lnTo>
                  <a:pt x="68827" y="1531529"/>
                </a:lnTo>
                <a:cubicBezTo>
                  <a:pt x="30815" y="1531529"/>
                  <a:pt x="0" y="1500714"/>
                  <a:pt x="0" y="1462702"/>
                </a:cubicBezTo>
                <a:lnTo>
                  <a:pt x="0" y="34416"/>
                </a:lnTo>
                <a:cubicBezTo>
                  <a:pt x="0" y="15409"/>
                  <a:pt x="15409" y="0"/>
                  <a:pt x="34416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164295" y="1256198"/>
            <a:ext cx="2770518" cy="34416"/>
          </a:xfrm>
          <a:custGeom>
            <a:avLst/>
            <a:gdLst/>
            <a:ahLst/>
            <a:cxnLst/>
            <a:rect l="l" t="t" r="r" b="b"/>
            <a:pathLst>
              <a:path w="2770518" h="34416">
                <a:moveTo>
                  <a:pt x="34416" y="0"/>
                </a:moveTo>
                <a:lnTo>
                  <a:pt x="2736102" y="0"/>
                </a:lnTo>
                <a:cubicBezTo>
                  <a:pt x="2755109" y="0"/>
                  <a:pt x="2770518" y="15409"/>
                  <a:pt x="2770518" y="34416"/>
                </a:cubicBezTo>
                <a:lnTo>
                  <a:pt x="2770518" y="34416"/>
                </a:lnTo>
                <a:lnTo>
                  <a:pt x="0" y="34416"/>
                </a:lnTo>
                <a:lnTo>
                  <a:pt x="0" y="34416"/>
                </a:lnTo>
                <a:cubicBezTo>
                  <a:pt x="0" y="15409"/>
                  <a:pt x="15409" y="0"/>
                  <a:pt x="34416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3" name="Shape 21"/>
          <p:cNvSpPr/>
          <p:nvPr/>
        </p:nvSpPr>
        <p:spPr>
          <a:xfrm>
            <a:off x="7434367" y="1411071"/>
            <a:ext cx="232311" cy="206498"/>
          </a:xfrm>
          <a:custGeom>
            <a:avLst/>
            <a:gdLst/>
            <a:ahLst/>
            <a:cxnLst/>
            <a:rect l="l" t="t" r="r" b="b"/>
            <a:pathLst>
              <a:path w="232311" h="206498">
                <a:moveTo>
                  <a:pt x="129061" y="12906"/>
                </a:moveTo>
                <a:cubicBezTo>
                  <a:pt x="129061" y="5767"/>
                  <a:pt x="123294" y="0"/>
                  <a:pt x="116155" y="0"/>
                </a:cubicBezTo>
                <a:cubicBezTo>
                  <a:pt x="109017" y="0"/>
                  <a:pt x="103249" y="5767"/>
                  <a:pt x="103249" y="12906"/>
                </a:cubicBezTo>
                <a:lnTo>
                  <a:pt x="103249" y="70137"/>
                </a:lnTo>
                <a:lnTo>
                  <a:pt x="90343" y="77880"/>
                </a:lnTo>
                <a:lnTo>
                  <a:pt x="90343" y="30813"/>
                </a:lnTo>
                <a:cubicBezTo>
                  <a:pt x="90343" y="20932"/>
                  <a:pt x="82317" y="12906"/>
                  <a:pt x="72436" y="12906"/>
                </a:cubicBezTo>
                <a:cubicBezTo>
                  <a:pt x="67394" y="12906"/>
                  <a:pt x="62595" y="15044"/>
                  <a:pt x="59207" y="18754"/>
                </a:cubicBezTo>
                <a:lnTo>
                  <a:pt x="48559" y="30450"/>
                </a:lnTo>
                <a:cubicBezTo>
                  <a:pt x="17302" y="64853"/>
                  <a:pt x="0" y="109622"/>
                  <a:pt x="0" y="156084"/>
                </a:cubicBezTo>
                <a:lnTo>
                  <a:pt x="0" y="168385"/>
                </a:lnTo>
                <a:cubicBezTo>
                  <a:pt x="0" y="189438"/>
                  <a:pt x="17060" y="206498"/>
                  <a:pt x="38113" y="206498"/>
                </a:cubicBezTo>
                <a:cubicBezTo>
                  <a:pt x="46986" y="206498"/>
                  <a:pt x="55738" y="204441"/>
                  <a:pt x="63684" y="200448"/>
                </a:cubicBezTo>
                <a:lnTo>
                  <a:pt x="65700" y="199440"/>
                </a:lnTo>
                <a:cubicBezTo>
                  <a:pt x="80784" y="191898"/>
                  <a:pt x="90303" y="176491"/>
                  <a:pt x="90303" y="159592"/>
                </a:cubicBezTo>
                <a:lnTo>
                  <a:pt x="90303" y="107968"/>
                </a:lnTo>
                <a:lnTo>
                  <a:pt x="116115" y="92481"/>
                </a:lnTo>
                <a:lnTo>
                  <a:pt x="141927" y="107968"/>
                </a:lnTo>
                <a:lnTo>
                  <a:pt x="141927" y="159592"/>
                </a:lnTo>
                <a:cubicBezTo>
                  <a:pt x="141927" y="176451"/>
                  <a:pt x="151445" y="191898"/>
                  <a:pt x="166530" y="199440"/>
                </a:cubicBezTo>
                <a:lnTo>
                  <a:pt x="168546" y="200448"/>
                </a:lnTo>
                <a:cubicBezTo>
                  <a:pt x="176491" y="204401"/>
                  <a:pt x="185243" y="206498"/>
                  <a:pt x="194116" y="206498"/>
                </a:cubicBezTo>
                <a:cubicBezTo>
                  <a:pt x="215170" y="206498"/>
                  <a:pt x="232230" y="189438"/>
                  <a:pt x="232230" y="168385"/>
                </a:cubicBezTo>
                <a:lnTo>
                  <a:pt x="232230" y="165884"/>
                </a:lnTo>
                <a:cubicBezTo>
                  <a:pt x="232230" y="121076"/>
                  <a:pt x="217428" y="77558"/>
                  <a:pt x="190124" y="42066"/>
                </a:cubicBezTo>
                <a:lnTo>
                  <a:pt x="172983" y="19642"/>
                </a:lnTo>
                <a:cubicBezTo>
                  <a:pt x="169716" y="15366"/>
                  <a:pt x="164634" y="12906"/>
                  <a:pt x="159270" y="12906"/>
                </a:cubicBezTo>
                <a:cubicBezTo>
                  <a:pt x="149711" y="12906"/>
                  <a:pt x="141968" y="20650"/>
                  <a:pt x="141968" y="30208"/>
                </a:cubicBezTo>
                <a:lnTo>
                  <a:pt x="141968" y="77880"/>
                </a:lnTo>
                <a:lnTo>
                  <a:pt x="129061" y="70137"/>
                </a:lnTo>
                <a:lnTo>
                  <a:pt x="129061" y="12906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4" name="Text 22"/>
          <p:cNvSpPr/>
          <p:nvPr/>
        </p:nvSpPr>
        <p:spPr>
          <a:xfrm>
            <a:off x="6267544" y="1686402"/>
            <a:ext cx="2564020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Aparat Respirator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250336" y="1927317"/>
            <a:ext cx="2598436" cy="27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26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51.9%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267544" y="2202539"/>
            <a:ext cx="2564020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din incidență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228514" y="2470988"/>
            <a:ext cx="103249" cy="137665"/>
          </a:xfrm>
          <a:custGeom>
            <a:avLst/>
            <a:gdLst/>
            <a:ahLst/>
            <a:cxnLst/>
            <a:rect l="l" t="t" r="r" b="b"/>
            <a:pathLst>
              <a:path w="103249" h="137665">
                <a:moveTo>
                  <a:pt x="57701" y="4678"/>
                </a:moveTo>
                <a:cubicBezTo>
                  <a:pt x="54340" y="1318"/>
                  <a:pt x="48882" y="1318"/>
                  <a:pt x="45521" y="4678"/>
                </a:cubicBezTo>
                <a:lnTo>
                  <a:pt x="2501" y="47699"/>
                </a:lnTo>
                <a:cubicBezTo>
                  <a:pt x="-860" y="51060"/>
                  <a:pt x="-860" y="56518"/>
                  <a:pt x="2501" y="59879"/>
                </a:cubicBezTo>
                <a:cubicBezTo>
                  <a:pt x="5862" y="63240"/>
                  <a:pt x="11320" y="63240"/>
                  <a:pt x="14681" y="59879"/>
                </a:cubicBezTo>
                <a:lnTo>
                  <a:pt x="43020" y="31539"/>
                </a:lnTo>
                <a:lnTo>
                  <a:pt x="43020" y="131212"/>
                </a:lnTo>
                <a:cubicBezTo>
                  <a:pt x="43020" y="135972"/>
                  <a:pt x="46865" y="139817"/>
                  <a:pt x="51625" y="139817"/>
                </a:cubicBezTo>
                <a:cubicBezTo>
                  <a:pt x="56384" y="139817"/>
                  <a:pt x="60229" y="135972"/>
                  <a:pt x="60229" y="131212"/>
                </a:cubicBezTo>
                <a:lnTo>
                  <a:pt x="60229" y="31539"/>
                </a:lnTo>
                <a:lnTo>
                  <a:pt x="88568" y="59879"/>
                </a:lnTo>
                <a:cubicBezTo>
                  <a:pt x="91929" y="63240"/>
                  <a:pt x="97388" y="63240"/>
                  <a:pt x="100749" y="59879"/>
                </a:cubicBezTo>
                <a:cubicBezTo>
                  <a:pt x="104110" y="56518"/>
                  <a:pt x="104110" y="51060"/>
                  <a:pt x="100749" y="47699"/>
                </a:cubicBezTo>
                <a:lnTo>
                  <a:pt x="57728" y="4678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8" name="Text 26"/>
          <p:cNvSpPr/>
          <p:nvPr/>
        </p:nvSpPr>
        <p:spPr>
          <a:xfrm>
            <a:off x="6439626" y="2443453"/>
            <a:ext cx="2391938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47.7%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9074414" y="1256198"/>
            <a:ext cx="2770518" cy="1531529"/>
          </a:xfrm>
          <a:custGeom>
            <a:avLst/>
            <a:gdLst/>
            <a:ahLst/>
            <a:cxnLst/>
            <a:rect l="l" t="t" r="r" b="b"/>
            <a:pathLst>
              <a:path w="2770518" h="1531529">
                <a:moveTo>
                  <a:pt x="34416" y="0"/>
                </a:moveTo>
                <a:lnTo>
                  <a:pt x="2736102" y="0"/>
                </a:lnTo>
                <a:cubicBezTo>
                  <a:pt x="2755109" y="0"/>
                  <a:pt x="2770518" y="15409"/>
                  <a:pt x="2770518" y="34416"/>
                </a:cubicBezTo>
                <a:lnTo>
                  <a:pt x="2770518" y="1462702"/>
                </a:lnTo>
                <a:cubicBezTo>
                  <a:pt x="2770518" y="1500714"/>
                  <a:pt x="2739703" y="1531529"/>
                  <a:pt x="2701691" y="1531529"/>
                </a:cubicBezTo>
                <a:lnTo>
                  <a:pt x="68827" y="1531529"/>
                </a:lnTo>
                <a:cubicBezTo>
                  <a:pt x="30815" y="1531529"/>
                  <a:pt x="0" y="1500714"/>
                  <a:pt x="0" y="1462702"/>
                </a:cubicBezTo>
                <a:lnTo>
                  <a:pt x="0" y="34416"/>
                </a:lnTo>
                <a:cubicBezTo>
                  <a:pt x="0" y="15409"/>
                  <a:pt x="15409" y="0"/>
                  <a:pt x="34416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9074414" y="1256198"/>
            <a:ext cx="2770518" cy="34416"/>
          </a:xfrm>
          <a:custGeom>
            <a:avLst/>
            <a:gdLst/>
            <a:ahLst/>
            <a:cxnLst/>
            <a:rect l="l" t="t" r="r" b="b"/>
            <a:pathLst>
              <a:path w="2770518" h="34416">
                <a:moveTo>
                  <a:pt x="34416" y="0"/>
                </a:moveTo>
                <a:lnTo>
                  <a:pt x="2736102" y="0"/>
                </a:lnTo>
                <a:cubicBezTo>
                  <a:pt x="2755109" y="0"/>
                  <a:pt x="2770518" y="15409"/>
                  <a:pt x="2770518" y="34416"/>
                </a:cubicBezTo>
                <a:lnTo>
                  <a:pt x="2770518" y="34416"/>
                </a:lnTo>
                <a:lnTo>
                  <a:pt x="0" y="34416"/>
                </a:lnTo>
                <a:lnTo>
                  <a:pt x="0" y="34416"/>
                </a:lnTo>
                <a:cubicBezTo>
                  <a:pt x="0" y="15409"/>
                  <a:pt x="15409" y="0"/>
                  <a:pt x="34416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1" name="Shape 29"/>
          <p:cNvSpPr/>
          <p:nvPr/>
        </p:nvSpPr>
        <p:spPr>
          <a:xfrm>
            <a:off x="10357392" y="1411071"/>
            <a:ext cx="206498" cy="206498"/>
          </a:xfrm>
          <a:custGeom>
            <a:avLst/>
            <a:gdLst/>
            <a:ahLst/>
            <a:cxnLst/>
            <a:rect l="l" t="t" r="r" b="b"/>
            <a:pathLst>
              <a:path w="206498" h="206498">
                <a:moveTo>
                  <a:pt x="103249" y="43518"/>
                </a:moveTo>
                <a:lnTo>
                  <a:pt x="97199" y="35129"/>
                </a:lnTo>
                <a:cubicBezTo>
                  <a:pt x="87116" y="21174"/>
                  <a:pt x="70943" y="12906"/>
                  <a:pt x="53681" y="12906"/>
                </a:cubicBezTo>
                <a:cubicBezTo>
                  <a:pt x="24038" y="12906"/>
                  <a:pt x="0" y="36944"/>
                  <a:pt x="0" y="66588"/>
                </a:cubicBezTo>
                <a:lnTo>
                  <a:pt x="0" y="67636"/>
                </a:lnTo>
                <a:cubicBezTo>
                  <a:pt x="0" y="77155"/>
                  <a:pt x="2501" y="86995"/>
                  <a:pt x="6695" y="96796"/>
                </a:cubicBezTo>
                <a:lnTo>
                  <a:pt x="49447" y="96796"/>
                </a:lnTo>
                <a:cubicBezTo>
                  <a:pt x="50737" y="96796"/>
                  <a:pt x="51907" y="96030"/>
                  <a:pt x="52431" y="94820"/>
                </a:cubicBezTo>
                <a:lnTo>
                  <a:pt x="65257" y="64047"/>
                </a:lnTo>
                <a:cubicBezTo>
                  <a:pt x="66749" y="60498"/>
                  <a:pt x="70217" y="58158"/>
                  <a:pt x="74049" y="58078"/>
                </a:cubicBezTo>
                <a:cubicBezTo>
                  <a:pt x="77880" y="57997"/>
                  <a:pt x="81430" y="60256"/>
                  <a:pt x="83003" y="63764"/>
                </a:cubicBezTo>
                <a:lnTo>
                  <a:pt x="103693" y="109702"/>
                </a:lnTo>
                <a:lnTo>
                  <a:pt x="120390" y="76308"/>
                </a:lnTo>
                <a:cubicBezTo>
                  <a:pt x="122044" y="73041"/>
                  <a:pt x="125391" y="70943"/>
                  <a:pt x="129061" y="70943"/>
                </a:cubicBezTo>
                <a:cubicBezTo>
                  <a:pt x="132732" y="70943"/>
                  <a:pt x="136079" y="73000"/>
                  <a:pt x="137733" y="76308"/>
                </a:cubicBezTo>
                <a:lnTo>
                  <a:pt x="147090" y="94981"/>
                </a:lnTo>
                <a:cubicBezTo>
                  <a:pt x="147654" y="96070"/>
                  <a:pt x="148743" y="96756"/>
                  <a:pt x="149994" y="96756"/>
                </a:cubicBezTo>
                <a:lnTo>
                  <a:pt x="199844" y="96756"/>
                </a:lnTo>
                <a:cubicBezTo>
                  <a:pt x="204078" y="86955"/>
                  <a:pt x="206539" y="77114"/>
                  <a:pt x="206539" y="67596"/>
                </a:cubicBezTo>
                <a:lnTo>
                  <a:pt x="206539" y="66547"/>
                </a:lnTo>
                <a:cubicBezTo>
                  <a:pt x="206498" y="36944"/>
                  <a:pt x="182461" y="12906"/>
                  <a:pt x="152817" y="12906"/>
                </a:cubicBezTo>
                <a:cubicBezTo>
                  <a:pt x="135595" y="12906"/>
                  <a:pt x="119382" y="21174"/>
                  <a:pt x="109299" y="35129"/>
                </a:cubicBezTo>
                <a:lnTo>
                  <a:pt x="103249" y="43478"/>
                </a:lnTo>
                <a:close/>
                <a:moveTo>
                  <a:pt x="189398" y="116155"/>
                </a:moveTo>
                <a:lnTo>
                  <a:pt x="149953" y="116155"/>
                </a:lnTo>
                <a:cubicBezTo>
                  <a:pt x="141403" y="116155"/>
                  <a:pt x="133579" y="111315"/>
                  <a:pt x="129747" y="103652"/>
                </a:cubicBezTo>
                <a:lnTo>
                  <a:pt x="129061" y="102281"/>
                </a:lnTo>
                <a:lnTo>
                  <a:pt x="111920" y="136603"/>
                </a:lnTo>
                <a:cubicBezTo>
                  <a:pt x="110267" y="139951"/>
                  <a:pt x="106798" y="142048"/>
                  <a:pt x="103047" y="141968"/>
                </a:cubicBezTo>
                <a:cubicBezTo>
                  <a:pt x="99297" y="141887"/>
                  <a:pt x="95949" y="139669"/>
                  <a:pt x="94416" y="136281"/>
                </a:cubicBezTo>
                <a:lnTo>
                  <a:pt x="74533" y="92118"/>
                </a:lnTo>
                <a:lnTo>
                  <a:pt x="70298" y="102281"/>
                </a:lnTo>
                <a:cubicBezTo>
                  <a:pt x="66789" y="110710"/>
                  <a:pt x="58562" y="116196"/>
                  <a:pt x="49447" y="116196"/>
                </a:cubicBezTo>
                <a:lnTo>
                  <a:pt x="17101" y="116196"/>
                </a:lnTo>
                <a:cubicBezTo>
                  <a:pt x="36137" y="145960"/>
                  <a:pt x="66709" y="173346"/>
                  <a:pt x="85826" y="187946"/>
                </a:cubicBezTo>
                <a:cubicBezTo>
                  <a:pt x="90827" y="191737"/>
                  <a:pt x="96957" y="193632"/>
                  <a:pt x="103209" y="193632"/>
                </a:cubicBezTo>
                <a:cubicBezTo>
                  <a:pt x="109460" y="193632"/>
                  <a:pt x="115631" y="191777"/>
                  <a:pt x="120592" y="187946"/>
                </a:cubicBezTo>
                <a:cubicBezTo>
                  <a:pt x="139790" y="173305"/>
                  <a:pt x="170361" y="145920"/>
                  <a:pt x="189398" y="116155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2" name="Text 30"/>
          <p:cNvSpPr/>
          <p:nvPr/>
        </p:nvSpPr>
        <p:spPr>
          <a:xfrm>
            <a:off x="9177663" y="1686402"/>
            <a:ext cx="2564020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Aparat Circulator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160455" y="1927317"/>
            <a:ext cx="2598436" cy="27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26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9.0%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177663" y="2202539"/>
            <a:ext cx="2564020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din incidență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177663" y="2443453"/>
            <a:ext cx="2564020" cy="206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8.8%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344164" y="2925282"/>
            <a:ext cx="7167210" cy="3587907"/>
          </a:xfrm>
          <a:custGeom>
            <a:avLst/>
            <a:gdLst/>
            <a:ahLst/>
            <a:cxnLst/>
            <a:rect l="l" t="t" r="r" b="b"/>
            <a:pathLst>
              <a:path w="7167210" h="3587907">
                <a:moveTo>
                  <a:pt x="68816" y="0"/>
                </a:moveTo>
                <a:lnTo>
                  <a:pt x="7098394" y="0"/>
                </a:lnTo>
                <a:cubicBezTo>
                  <a:pt x="7136400" y="0"/>
                  <a:pt x="7167210" y="30810"/>
                  <a:pt x="7167210" y="68816"/>
                </a:cubicBezTo>
                <a:lnTo>
                  <a:pt x="7167210" y="3519091"/>
                </a:lnTo>
                <a:cubicBezTo>
                  <a:pt x="7167210" y="3557097"/>
                  <a:pt x="7136400" y="3587907"/>
                  <a:pt x="7098394" y="3587907"/>
                </a:cubicBezTo>
                <a:lnTo>
                  <a:pt x="68816" y="3587907"/>
                </a:lnTo>
                <a:cubicBezTo>
                  <a:pt x="30810" y="3587907"/>
                  <a:pt x="0" y="3557097"/>
                  <a:pt x="0" y="3519091"/>
                </a:cubicBezTo>
                <a:lnTo>
                  <a:pt x="0" y="68816"/>
                </a:lnTo>
                <a:cubicBezTo>
                  <a:pt x="0" y="30835"/>
                  <a:pt x="30835" y="0"/>
                  <a:pt x="68816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473225" y="3097364"/>
            <a:ext cx="6909087" cy="240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55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Evoluția Incidenței și Prevalenței</a:t>
            </a:r>
            <a:endParaRPr lang="en-US" sz="1600" dirty="0"/>
          </a:p>
        </p:txBody>
      </p:sp>
      <p:pic>
        <p:nvPicPr>
          <p:cNvPr id="38" name="Image 0" descr="https://kimi-img.moonshot.cn/pub/slides/26-02-23-02:51:30-d6dl0cmp4uo4ck0e7pq0.png"/>
          <p:cNvPicPr>
            <a:picLocks noChangeAspect="1"/>
          </p:cNvPicPr>
          <p:nvPr/>
        </p:nvPicPr>
        <p:blipFill>
          <a:blip r:embed="rId3"/>
          <a:srcRect l="30" r="30"/>
          <a:stretch/>
        </p:blipFill>
        <p:spPr>
          <a:xfrm>
            <a:off x="516246" y="3475944"/>
            <a:ext cx="5644285" cy="2865163"/>
          </a:xfrm>
          <a:prstGeom prst="roundRect">
            <a:avLst>
              <a:gd name="adj" fmla="val 0"/>
            </a:avLst>
          </a:prstGeom>
        </p:spPr>
      </p:pic>
      <p:sp>
        <p:nvSpPr>
          <p:cNvPr id="39" name="Shape 36"/>
          <p:cNvSpPr/>
          <p:nvPr/>
        </p:nvSpPr>
        <p:spPr>
          <a:xfrm>
            <a:off x="7716904" y="2925282"/>
            <a:ext cx="4129965" cy="3587907"/>
          </a:xfrm>
          <a:custGeom>
            <a:avLst/>
            <a:gdLst/>
            <a:ahLst/>
            <a:cxnLst/>
            <a:rect l="l" t="t" r="r" b="b"/>
            <a:pathLst>
              <a:path w="4129965" h="3587907">
                <a:moveTo>
                  <a:pt x="68816" y="0"/>
                </a:moveTo>
                <a:lnTo>
                  <a:pt x="4061149" y="0"/>
                </a:lnTo>
                <a:cubicBezTo>
                  <a:pt x="4099155" y="0"/>
                  <a:pt x="4129965" y="30810"/>
                  <a:pt x="4129965" y="68816"/>
                </a:cubicBezTo>
                <a:lnTo>
                  <a:pt x="4129965" y="3519091"/>
                </a:lnTo>
                <a:cubicBezTo>
                  <a:pt x="4129965" y="3557097"/>
                  <a:pt x="4099155" y="3587907"/>
                  <a:pt x="4061149" y="3587907"/>
                </a:cubicBezTo>
                <a:lnTo>
                  <a:pt x="68816" y="3587907"/>
                </a:lnTo>
                <a:cubicBezTo>
                  <a:pt x="30810" y="3587907"/>
                  <a:pt x="0" y="3557097"/>
                  <a:pt x="0" y="3519091"/>
                </a:cubicBezTo>
                <a:lnTo>
                  <a:pt x="0" y="68816"/>
                </a:lnTo>
                <a:cubicBezTo>
                  <a:pt x="0" y="30835"/>
                  <a:pt x="30835" y="0"/>
                  <a:pt x="68816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40" name="Text 37"/>
          <p:cNvSpPr/>
          <p:nvPr/>
        </p:nvSpPr>
        <p:spPr>
          <a:xfrm>
            <a:off x="7888986" y="3097364"/>
            <a:ext cx="3871842" cy="240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5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 Incidenței 2025</a:t>
            </a:r>
            <a:endParaRPr lang="en-US" sz="1600" dirty="0"/>
          </a:p>
        </p:txBody>
      </p:sp>
      <p:graphicFrame>
        <p:nvGraphicFramePr>
          <p:cNvPr id="4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888986" y="3476810"/>
          <a:ext cx="3785801" cy="2108004"/>
        </p:xfrm>
        <a:graphic>
          <a:graphicData uri="http://schemas.openxmlformats.org/drawingml/2006/table">
            <a:tbl>
              <a:tblPr/>
              <a:tblGrid>
                <a:gridCol w="241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334"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Cauza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8833" marB="6883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Cazuri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8833" marB="6883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%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8833" marB="6883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Aparat respirator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8833" marB="6883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3,577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51.9%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Aparat circulator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8833" marB="6883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623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9.0%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Aparat digestiv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8833" marB="6883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418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6.1%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Sistem osteoarticular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8833" marB="6883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318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4.6%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Endocrine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8833" marB="6883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278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4.0%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Shape 38"/>
          <p:cNvSpPr/>
          <p:nvPr/>
        </p:nvSpPr>
        <p:spPr>
          <a:xfrm>
            <a:off x="7906194" y="5720756"/>
            <a:ext cx="3768593" cy="619495"/>
          </a:xfrm>
          <a:custGeom>
            <a:avLst/>
            <a:gdLst/>
            <a:ahLst/>
            <a:cxnLst/>
            <a:rect l="l" t="t" r="r" b="b"/>
            <a:pathLst>
              <a:path w="3768593" h="619495">
                <a:moveTo>
                  <a:pt x="0" y="0"/>
                </a:moveTo>
                <a:lnTo>
                  <a:pt x="3734174" y="0"/>
                </a:lnTo>
                <a:cubicBezTo>
                  <a:pt x="3753183" y="0"/>
                  <a:pt x="3768593" y="15410"/>
                  <a:pt x="3768593" y="34419"/>
                </a:cubicBezTo>
                <a:lnTo>
                  <a:pt x="3768593" y="585076"/>
                </a:lnTo>
                <a:cubicBezTo>
                  <a:pt x="3768593" y="604085"/>
                  <a:pt x="3753183" y="619495"/>
                  <a:pt x="3734174" y="619495"/>
                </a:cubicBezTo>
                <a:lnTo>
                  <a:pt x="0" y="619495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43" name="Shape 39"/>
          <p:cNvSpPr/>
          <p:nvPr/>
        </p:nvSpPr>
        <p:spPr>
          <a:xfrm>
            <a:off x="7906194" y="5720756"/>
            <a:ext cx="34416" cy="619495"/>
          </a:xfrm>
          <a:custGeom>
            <a:avLst/>
            <a:gdLst/>
            <a:ahLst/>
            <a:cxnLst/>
            <a:rect l="l" t="t" r="r" b="b"/>
            <a:pathLst>
              <a:path w="34416" h="619495">
                <a:moveTo>
                  <a:pt x="0" y="0"/>
                </a:moveTo>
                <a:lnTo>
                  <a:pt x="34416" y="0"/>
                </a:lnTo>
                <a:lnTo>
                  <a:pt x="34416" y="619495"/>
                </a:lnTo>
                <a:lnTo>
                  <a:pt x="0" y="619495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44" name="Text 40"/>
          <p:cNvSpPr/>
          <p:nvPr/>
        </p:nvSpPr>
        <p:spPr>
          <a:xfrm>
            <a:off x="8026651" y="5824005"/>
            <a:ext cx="3613719" cy="4129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4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Trend:</a:t>
            </a:r>
            <a:r>
              <a:rPr lang="en-US" sz="1084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Incidența în creștere, în special maladiile aparatului respirator domină structura.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9842" y="349842"/>
            <a:ext cx="11562284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kern="0" spc="5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 • SĂNĂTATE PUBLICĂ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9842" y="629716"/>
            <a:ext cx="11649745" cy="349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79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Accesibilitatea la Asistența Medicală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9842" y="1084511"/>
            <a:ext cx="839621" cy="34984"/>
          </a:xfrm>
          <a:custGeom>
            <a:avLst/>
            <a:gdLst/>
            <a:ahLst/>
            <a:cxnLst/>
            <a:rect l="l" t="t" r="r" b="b"/>
            <a:pathLst>
              <a:path w="839621" h="34984">
                <a:moveTo>
                  <a:pt x="0" y="0"/>
                </a:moveTo>
                <a:lnTo>
                  <a:pt x="839621" y="0"/>
                </a:lnTo>
                <a:lnTo>
                  <a:pt x="839621" y="34984"/>
                </a:lnTo>
                <a:lnTo>
                  <a:pt x="0" y="34984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49842" y="1276924"/>
            <a:ext cx="2763753" cy="1346892"/>
          </a:xfrm>
          <a:custGeom>
            <a:avLst/>
            <a:gdLst/>
            <a:ahLst/>
            <a:cxnLst/>
            <a:rect l="l" t="t" r="r" b="b"/>
            <a:pathLst>
              <a:path w="2763753" h="1346892">
                <a:moveTo>
                  <a:pt x="34984" y="0"/>
                </a:moveTo>
                <a:lnTo>
                  <a:pt x="2728769" y="0"/>
                </a:lnTo>
                <a:cubicBezTo>
                  <a:pt x="2748090" y="0"/>
                  <a:pt x="2763753" y="15663"/>
                  <a:pt x="2763753" y="34984"/>
                </a:cubicBezTo>
                <a:lnTo>
                  <a:pt x="2763753" y="1276921"/>
                </a:lnTo>
                <a:cubicBezTo>
                  <a:pt x="2763753" y="1315565"/>
                  <a:pt x="2732426" y="1346892"/>
                  <a:pt x="2693782" y="1346892"/>
                </a:cubicBezTo>
                <a:lnTo>
                  <a:pt x="69971" y="1346892"/>
                </a:lnTo>
                <a:cubicBezTo>
                  <a:pt x="31327" y="1346892"/>
                  <a:pt x="0" y="1315565"/>
                  <a:pt x="0" y="1276921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49842" y="1276924"/>
            <a:ext cx="2763753" cy="34984"/>
          </a:xfrm>
          <a:custGeom>
            <a:avLst/>
            <a:gdLst/>
            <a:ahLst/>
            <a:cxnLst/>
            <a:rect l="l" t="t" r="r" b="b"/>
            <a:pathLst>
              <a:path w="2763753" h="34984">
                <a:moveTo>
                  <a:pt x="34984" y="0"/>
                </a:moveTo>
                <a:lnTo>
                  <a:pt x="2728769" y="0"/>
                </a:lnTo>
                <a:cubicBezTo>
                  <a:pt x="2748090" y="0"/>
                  <a:pt x="2763753" y="15663"/>
                  <a:pt x="2763753" y="34984"/>
                </a:cubicBezTo>
                <a:lnTo>
                  <a:pt x="2763753" y="34984"/>
                </a:lnTo>
                <a:lnTo>
                  <a:pt x="0" y="34984"/>
                </a:ln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1654863" y="1434353"/>
            <a:ext cx="157429" cy="209905"/>
          </a:xfrm>
          <a:custGeom>
            <a:avLst/>
            <a:gdLst/>
            <a:ahLst/>
            <a:cxnLst/>
            <a:rect l="l" t="t" r="r" b="b"/>
            <a:pathLst>
              <a:path w="157429" h="209905">
                <a:moveTo>
                  <a:pt x="78714" y="32798"/>
                </a:moveTo>
                <a:cubicBezTo>
                  <a:pt x="91386" y="32798"/>
                  <a:pt x="101673" y="22510"/>
                  <a:pt x="101673" y="9839"/>
                </a:cubicBezTo>
                <a:cubicBezTo>
                  <a:pt x="101673" y="-2832"/>
                  <a:pt x="91386" y="-13119"/>
                  <a:pt x="78714" y="-13119"/>
                </a:cubicBezTo>
                <a:cubicBezTo>
                  <a:pt x="66043" y="-13119"/>
                  <a:pt x="55756" y="-2832"/>
                  <a:pt x="55756" y="9839"/>
                </a:cubicBezTo>
                <a:cubicBezTo>
                  <a:pt x="55756" y="22510"/>
                  <a:pt x="66043" y="32798"/>
                  <a:pt x="78714" y="32798"/>
                </a:cubicBezTo>
                <a:close/>
                <a:moveTo>
                  <a:pt x="43211" y="93432"/>
                </a:moveTo>
                <a:lnTo>
                  <a:pt x="52476" y="84167"/>
                </a:lnTo>
                <a:lnTo>
                  <a:pt x="52476" y="112578"/>
                </a:lnTo>
                <a:cubicBezTo>
                  <a:pt x="52476" y="124057"/>
                  <a:pt x="57478" y="135004"/>
                  <a:pt x="66210" y="142465"/>
                </a:cubicBezTo>
                <a:lnTo>
                  <a:pt x="95482" y="167555"/>
                </a:lnTo>
                <a:cubicBezTo>
                  <a:pt x="97901" y="169646"/>
                  <a:pt x="99500" y="172516"/>
                  <a:pt x="99951" y="175673"/>
                </a:cubicBezTo>
                <a:lnTo>
                  <a:pt x="105117" y="211791"/>
                </a:lnTo>
                <a:cubicBezTo>
                  <a:pt x="106142" y="218966"/>
                  <a:pt x="112783" y="223967"/>
                  <a:pt x="119958" y="222942"/>
                </a:cubicBezTo>
                <a:cubicBezTo>
                  <a:pt x="127132" y="221917"/>
                  <a:pt x="132134" y="215276"/>
                  <a:pt x="131109" y="208101"/>
                </a:cubicBezTo>
                <a:lnTo>
                  <a:pt x="125943" y="171983"/>
                </a:lnTo>
                <a:cubicBezTo>
                  <a:pt x="124590" y="162513"/>
                  <a:pt x="119835" y="153903"/>
                  <a:pt x="112578" y="147672"/>
                </a:cubicBezTo>
                <a:lnTo>
                  <a:pt x="98434" y="135537"/>
                </a:lnTo>
                <a:lnTo>
                  <a:pt x="98434" y="88308"/>
                </a:lnTo>
                <a:lnTo>
                  <a:pt x="99992" y="90235"/>
                </a:lnTo>
                <a:cubicBezTo>
                  <a:pt x="107453" y="99582"/>
                  <a:pt x="118769" y="104994"/>
                  <a:pt x="130740" y="104994"/>
                </a:cubicBezTo>
                <a:lnTo>
                  <a:pt x="144351" y="104994"/>
                </a:lnTo>
                <a:cubicBezTo>
                  <a:pt x="151607" y="104994"/>
                  <a:pt x="157470" y="99131"/>
                  <a:pt x="157470" y="91875"/>
                </a:cubicBezTo>
                <a:cubicBezTo>
                  <a:pt x="157470" y="84618"/>
                  <a:pt x="151607" y="78755"/>
                  <a:pt x="144351" y="78755"/>
                </a:cubicBezTo>
                <a:lnTo>
                  <a:pt x="130740" y="78755"/>
                </a:lnTo>
                <a:cubicBezTo>
                  <a:pt x="126763" y="78755"/>
                  <a:pt x="122991" y="76952"/>
                  <a:pt x="120491" y="73836"/>
                </a:cubicBezTo>
                <a:lnTo>
                  <a:pt x="113152" y="64652"/>
                </a:lnTo>
                <a:cubicBezTo>
                  <a:pt x="103723" y="52845"/>
                  <a:pt x="89415" y="45958"/>
                  <a:pt x="74287" y="45958"/>
                </a:cubicBezTo>
                <a:cubicBezTo>
                  <a:pt x="61086" y="45958"/>
                  <a:pt x="48418" y="51205"/>
                  <a:pt x="39111" y="60553"/>
                </a:cubicBezTo>
                <a:lnTo>
                  <a:pt x="24639" y="74861"/>
                </a:lnTo>
                <a:cubicBezTo>
                  <a:pt x="17260" y="82240"/>
                  <a:pt x="13119" y="92244"/>
                  <a:pt x="13119" y="102698"/>
                </a:cubicBezTo>
                <a:lnTo>
                  <a:pt x="13119" y="118072"/>
                </a:lnTo>
                <a:cubicBezTo>
                  <a:pt x="13119" y="125328"/>
                  <a:pt x="18982" y="131191"/>
                  <a:pt x="26238" y="131191"/>
                </a:cubicBezTo>
                <a:cubicBezTo>
                  <a:pt x="33495" y="131191"/>
                  <a:pt x="39357" y="125328"/>
                  <a:pt x="39357" y="118072"/>
                </a:cubicBezTo>
                <a:lnTo>
                  <a:pt x="39357" y="102698"/>
                </a:lnTo>
                <a:cubicBezTo>
                  <a:pt x="39357" y="99213"/>
                  <a:pt x="40751" y="95892"/>
                  <a:pt x="43211" y="93432"/>
                </a:cubicBezTo>
                <a:close/>
                <a:moveTo>
                  <a:pt x="48295" y="166981"/>
                </a:moveTo>
                <a:cubicBezTo>
                  <a:pt x="47680" y="169113"/>
                  <a:pt x="46532" y="171081"/>
                  <a:pt x="44974" y="172639"/>
                </a:cubicBezTo>
                <a:lnTo>
                  <a:pt x="16973" y="200640"/>
                </a:lnTo>
                <a:cubicBezTo>
                  <a:pt x="11848" y="205765"/>
                  <a:pt x="11848" y="214087"/>
                  <a:pt x="16973" y="219212"/>
                </a:cubicBezTo>
                <a:cubicBezTo>
                  <a:pt x="22097" y="224336"/>
                  <a:pt x="30420" y="224336"/>
                  <a:pt x="35545" y="219212"/>
                </a:cubicBezTo>
                <a:lnTo>
                  <a:pt x="63546" y="191211"/>
                </a:lnTo>
                <a:cubicBezTo>
                  <a:pt x="68260" y="186496"/>
                  <a:pt x="71704" y="180633"/>
                  <a:pt x="73549" y="174197"/>
                </a:cubicBezTo>
                <a:lnTo>
                  <a:pt x="74451" y="171081"/>
                </a:lnTo>
                <a:lnTo>
                  <a:pt x="55592" y="154928"/>
                </a:lnTo>
                <a:cubicBezTo>
                  <a:pt x="54567" y="154026"/>
                  <a:pt x="53542" y="153124"/>
                  <a:pt x="52558" y="152140"/>
                </a:cubicBezTo>
                <a:lnTo>
                  <a:pt x="48295" y="166981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454795" y="1714227"/>
            <a:ext cx="2553848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Vizite Total M/F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37303" y="1959116"/>
            <a:ext cx="2588832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53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138,852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255824" y="2301852"/>
            <a:ext cx="104953" cy="139937"/>
          </a:xfrm>
          <a:custGeom>
            <a:avLst/>
            <a:gdLst/>
            <a:ahLst/>
            <a:cxnLst/>
            <a:rect l="l" t="t" r="r" b="b"/>
            <a:pathLst>
              <a:path w="104953" h="139937">
                <a:moveTo>
                  <a:pt x="58653" y="4756"/>
                </a:moveTo>
                <a:cubicBezTo>
                  <a:pt x="55237" y="1339"/>
                  <a:pt x="49689" y="1339"/>
                  <a:pt x="46272" y="4756"/>
                </a:cubicBezTo>
                <a:lnTo>
                  <a:pt x="2542" y="48486"/>
                </a:lnTo>
                <a:cubicBezTo>
                  <a:pt x="-875" y="51902"/>
                  <a:pt x="-875" y="57451"/>
                  <a:pt x="2542" y="60867"/>
                </a:cubicBezTo>
                <a:cubicBezTo>
                  <a:pt x="5958" y="64284"/>
                  <a:pt x="11507" y="64284"/>
                  <a:pt x="14923" y="60867"/>
                </a:cubicBezTo>
                <a:lnTo>
                  <a:pt x="43730" y="32060"/>
                </a:lnTo>
                <a:lnTo>
                  <a:pt x="43730" y="133377"/>
                </a:lnTo>
                <a:cubicBezTo>
                  <a:pt x="43730" y="138215"/>
                  <a:pt x="47639" y="142123"/>
                  <a:pt x="52476" y="142123"/>
                </a:cubicBezTo>
                <a:cubicBezTo>
                  <a:pt x="57314" y="142123"/>
                  <a:pt x="61222" y="138215"/>
                  <a:pt x="61222" y="133377"/>
                </a:cubicBezTo>
                <a:lnTo>
                  <a:pt x="61222" y="32060"/>
                </a:lnTo>
                <a:lnTo>
                  <a:pt x="90030" y="60867"/>
                </a:lnTo>
                <a:cubicBezTo>
                  <a:pt x="93446" y="64284"/>
                  <a:pt x="98994" y="64284"/>
                  <a:pt x="102411" y="60867"/>
                </a:cubicBezTo>
                <a:cubicBezTo>
                  <a:pt x="105827" y="57451"/>
                  <a:pt x="105827" y="51902"/>
                  <a:pt x="102411" y="48486"/>
                </a:cubicBezTo>
                <a:lnTo>
                  <a:pt x="58681" y="4756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1" name="Text 9"/>
          <p:cNvSpPr/>
          <p:nvPr/>
        </p:nvSpPr>
        <p:spPr>
          <a:xfrm>
            <a:off x="629716" y="2273863"/>
            <a:ext cx="2378927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+490 vs 2024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57359" y="1276924"/>
            <a:ext cx="2763753" cy="1346892"/>
          </a:xfrm>
          <a:custGeom>
            <a:avLst/>
            <a:gdLst/>
            <a:ahLst/>
            <a:cxnLst/>
            <a:rect l="l" t="t" r="r" b="b"/>
            <a:pathLst>
              <a:path w="2763753" h="1346892">
                <a:moveTo>
                  <a:pt x="34984" y="0"/>
                </a:moveTo>
                <a:lnTo>
                  <a:pt x="2728769" y="0"/>
                </a:lnTo>
                <a:cubicBezTo>
                  <a:pt x="2748090" y="0"/>
                  <a:pt x="2763753" y="15663"/>
                  <a:pt x="2763753" y="34984"/>
                </a:cubicBezTo>
                <a:lnTo>
                  <a:pt x="2763753" y="1276921"/>
                </a:lnTo>
                <a:cubicBezTo>
                  <a:pt x="2763753" y="1315565"/>
                  <a:pt x="2732426" y="1346892"/>
                  <a:pt x="2693782" y="1346892"/>
                </a:cubicBezTo>
                <a:lnTo>
                  <a:pt x="69971" y="1346892"/>
                </a:lnTo>
                <a:cubicBezTo>
                  <a:pt x="31327" y="1346892"/>
                  <a:pt x="0" y="1315565"/>
                  <a:pt x="0" y="1276921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3257359" y="1276924"/>
            <a:ext cx="2763753" cy="34984"/>
          </a:xfrm>
          <a:custGeom>
            <a:avLst/>
            <a:gdLst/>
            <a:ahLst/>
            <a:cxnLst/>
            <a:rect l="l" t="t" r="r" b="b"/>
            <a:pathLst>
              <a:path w="2763753" h="34984">
                <a:moveTo>
                  <a:pt x="34984" y="0"/>
                </a:moveTo>
                <a:lnTo>
                  <a:pt x="2728769" y="0"/>
                </a:lnTo>
                <a:cubicBezTo>
                  <a:pt x="2748090" y="0"/>
                  <a:pt x="2763753" y="15663"/>
                  <a:pt x="2763753" y="34984"/>
                </a:cubicBezTo>
                <a:lnTo>
                  <a:pt x="2763753" y="34984"/>
                </a:lnTo>
                <a:lnTo>
                  <a:pt x="0" y="34984"/>
                </a:ln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4" name="Shape 12"/>
          <p:cNvSpPr/>
          <p:nvPr/>
        </p:nvSpPr>
        <p:spPr>
          <a:xfrm>
            <a:off x="4510013" y="1434353"/>
            <a:ext cx="262382" cy="209905"/>
          </a:xfrm>
          <a:custGeom>
            <a:avLst/>
            <a:gdLst/>
            <a:ahLst/>
            <a:cxnLst/>
            <a:rect l="l" t="t" r="r" b="b"/>
            <a:pathLst>
              <a:path w="262382" h="209905">
                <a:moveTo>
                  <a:pt x="55756" y="52476"/>
                </a:moveTo>
                <a:cubicBezTo>
                  <a:pt x="55756" y="25324"/>
                  <a:pt x="77800" y="3280"/>
                  <a:pt x="104953" y="3280"/>
                </a:cubicBezTo>
                <a:cubicBezTo>
                  <a:pt x="132105" y="3280"/>
                  <a:pt x="154149" y="25324"/>
                  <a:pt x="154149" y="52476"/>
                </a:cubicBezTo>
                <a:cubicBezTo>
                  <a:pt x="154149" y="79629"/>
                  <a:pt x="132105" y="101673"/>
                  <a:pt x="104953" y="101673"/>
                </a:cubicBezTo>
                <a:cubicBezTo>
                  <a:pt x="77800" y="101673"/>
                  <a:pt x="55756" y="79629"/>
                  <a:pt x="55756" y="52476"/>
                </a:cubicBezTo>
                <a:close/>
                <a:moveTo>
                  <a:pt x="19679" y="197729"/>
                </a:moveTo>
                <a:cubicBezTo>
                  <a:pt x="19679" y="157347"/>
                  <a:pt x="52394" y="124631"/>
                  <a:pt x="92777" y="124631"/>
                </a:cubicBezTo>
                <a:lnTo>
                  <a:pt x="117129" y="124631"/>
                </a:lnTo>
                <a:cubicBezTo>
                  <a:pt x="157511" y="124631"/>
                  <a:pt x="190227" y="157347"/>
                  <a:pt x="190227" y="197729"/>
                </a:cubicBezTo>
                <a:cubicBezTo>
                  <a:pt x="190227" y="204453"/>
                  <a:pt x="184774" y="209905"/>
                  <a:pt x="178051" y="209905"/>
                </a:cubicBezTo>
                <a:lnTo>
                  <a:pt x="31855" y="209905"/>
                </a:lnTo>
                <a:cubicBezTo>
                  <a:pt x="25131" y="209905"/>
                  <a:pt x="19679" y="204453"/>
                  <a:pt x="19679" y="197729"/>
                </a:cubicBezTo>
                <a:close/>
                <a:moveTo>
                  <a:pt x="251066" y="54403"/>
                </a:moveTo>
                <a:lnTo>
                  <a:pt x="218269" y="106880"/>
                </a:lnTo>
                <a:cubicBezTo>
                  <a:pt x="216547" y="109626"/>
                  <a:pt x="213595" y="111348"/>
                  <a:pt x="210356" y="111512"/>
                </a:cubicBezTo>
                <a:cubicBezTo>
                  <a:pt x="207118" y="111676"/>
                  <a:pt x="204002" y="110200"/>
                  <a:pt x="202075" y="107576"/>
                </a:cubicBezTo>
                <a:lnTo>
                  <a:pt x="182396" y="81338"/>
                </a:lnTo>
                <a:cubicBezTo>
                  <a:pt x="179116" y="76993"/>
                  <a:pt x="180018" y="70843"/>
                  <a:pt x="184364" y="67563"/>
                </a:cubicBezTo>
                <a:cubicBezTo>
                  <a:pt x="188710" y="64284"/>
                  <a:pt x="194859" y="65185"/>
                  <a:pt x="198139" y="69531"/>
                </a:cubicBezTo>
                <a:lnTo>
                  <a:pt x="209208" y="84290"/>
                </a:lnTo>
                <a:lnTo>
                  <a:pt x="234381" y="43990"/>
                </a:lnTo>
                <a:cubicBezTo>
                  <a:pt x="237250" y="39398"/>
                  <a:pt x="243318" y="37963"/>
                  <a:pt x="247951" y="40874"/>
                </a:cubicBezTo>
                <a:cubicBezTo>
                  <a:pt x="252583" y="43785"/>
                  <a:pt x="253977" y="49812"/>
                  <a:pt x="251066" y="54444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5" name="Text 13"/>
          <p:cNvSpPr/>
          <p:nvPr/>
        </p:nvSpPr>
        <p:spPr>
          <a:xfrm>
            <a:off x="3362311" y="1714227"/>
            <a:ext cx="2553848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Vizite la 1 Locuitor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344819" y="1959116"/>
            <a:ext cx="2588832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53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3.2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362311" y="2273863"/>
            <a:ext cx="2553848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constant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164985" y="1276924"/>
            <a:ext cx="2763753" cy="1346892"/>
          </a:xfrm>
          <a:custGeom>
            <a:avLst/>
            <a:gdLst/>
            <a:ahLst/>
            <a:cxnLst/>
            <a:rect l="l" t="t" r="r" b="b"/>
            <a:pathLst>
              <a:path w="2763753" h="1346892">
                <a:moveTo>
                  <a:pt x="34984" y="0"/>
                </a:moveTo>
                <a:lnTo>
                  <a:pt x="2728769" y="0"/>
                </a:lnTo>
                <a:cubicBezTo>
                  <a:pt x="2748090" y="0"/>
                  <a:pt x="2763753" y="15663"/>
                  <a:pt x="2763753" y="34984"/>
                </a:cubicBezTo>
                <a:lnTo>
                  <a:pt x="2763753" y="1276921"/>
                </a:lnTo>
                <a:cubicBezTo>
                  <a:pt x="2763753" y="1315565"/>
                  <a:pt x="2732426" y="1346892"/>
                  <a:pt x="2693782" y="1346892"/>
                </a:cubicBezTo>
                <a:lnTo>
                  <a:pt x="69971" y="1346892"/>
                </a:lnTo>
                <a:cubicBezTo>
                  <a:pt x="31327" y="1346892"/>
                  <a:pt x="0" y="1315565"/>
                  <a:pt x="0" y="1276921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164985" y="1276924"/>
            <a:ext cx="2763753" cy="34984"/>
          </a:xfrm>
          <a:custGeom>
            <a:avLst/>
            <a:gdLst/>
            <a:ahLst/>
            <a:cxnLst/>
            <a:rect l="l" t="t" r="r" b="b"/>
            <a:pathLst>
              <a:path w="2763753" h="34984">
                <a:moveTo>
                  <a:pt x="34984" y="0"/>
                </a:moveTo>
                <a:lnTo>
                  <a:pt x="2728769" y="0"/>
                </a:lnTo>
                <a:cubicBezTo>
                  <a:pt x="2748090" y="0"/>
                  <a:pt x="2763753" y="15663"/>
                  <a:pt x="2763753" y="34984"/>
                </a:cubicBezTo>
                <a:lnTo>
                  <a:pt x="2763753" y="34984"/>
                </a:lnTo>
                <a:lnTo>
                  <a:pt x="0" y="34984"/>
                </a:ln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0" name="Shape 18"/>
          <p:cNvSpPr/>
          <p:nvPr/>
        </p:nvSpPr>
        <p:spPr>
          <a:xfrm>
            <a:off x="7443767" y="1434353"/>
            <a:ext cx="209905" cy="209905"/>
          </a:xfrm>
          <a:custGeom>
            <a:avLst/>
            <a:gdLst/>
            <a:ahLst/>
            <a:cxnLst/>
            <a:rect l="l" t="t" r="r" b="b"/>
            <a:pathLst>
              <a:path w="209905" h="209905">
                <a:moveTo>
                  <a:pt x="103887" y="1189"/>
                </a:moveTo>
                <a:cubicBezTo>
                  <a:pt x="102165" y="410"/>
                  <a:pt x="100320" y="0"/>
                  <a:pt x="98393" y="0"/>
                </a:cubicBezTo>
                <a:cubicBezTo>
                  <a:pt x="96466" y="0"/>
                  <a:pt x="94621" y="410"/>
                  <a:pt x="92899" y="1189"/>
                </a:cubicBezTo>
                <a:lnTo>
                  <a:pt x="15702" y="33946"/>
                </a:lnTo>
                <a:cubicBezTo>
                  <a:pt x="6683" y="37758"/>
                  <a:pt x="-41" y="46655"/>
                  <a:pt x="0" y="57396"/>
                </a:cubicBezTo>
                <a:cubicBezTo>
                  <a:pt x="205" y="98065"/>
                  <a:pt x="16932" y="172475"/>
                  <a:pt x="87570" y="206298"/>
                </a:cubicBezTo>
                <a:cubicBezTo>
                  <a:pt x="94416" y="209577"/>
                  <a:pt x="102370" y="209577"/>
                  <a:pt x="109216" y="206298"/>
                </a:cubicBezTo>
                <a:cubicBezTo>
                  <a:pt x="179895" y="172475"/>
                  <a:pt x="196622" y="98065"/>
                  <a:pt x="196786" y="57396"/>
                </a:cubicBezTo>
                <a:cubicBezTo>
                  <a:pt x="196827" y="46655"/>
                  <a:pt x="190104" y="37758"/>
                  <a:pt x="181084" y="33946"/>
                </a:cubicBezTo>
                <a:lnTo>
                  <a:pt x="103887" y="1189"/>
                </a:lnTo>
                <a:close/>
                <a:moveTo>
                  <a:pt x="98393" y="52476"/>
                </a:moveTo>
                <a:cubicBezTo>
                  <a:pt x="103846" y="52476"/>
                  <a:pt x="108232" y="56863"/>
                  <a:pt x="108232" y="62316"/>
                </a:cubicBezTo>
                <a:cubicBezTo>
                  <a:pt x="108232" y="71704"/>
                  <a:pt x="119589" y="76419"/>
                  <a:pt x="126230" y="69777"/>
                </a:cubicBezTo>
                <a:cubicBezTo>
                  <a:pt x="130084" y="65923"/>
                  <a:pt x="136315" y="65923"/>
                  <a:pt x="140128" y="69777"/>
                </a:cubicBezTo>
                <a:cubicBezTo>
                  <a:pt x="143941" y="73631"/>
                  <a:pt x="143982" y="79862"/>
                  <a:pt x="140128" y="83675"/>
                </a:cubicBezTo>
                <a:cubicBezTo>
                  <a:pt x="133487" y="90317"/>
                  <a:pt x="138201" y="101673"/>
                  <a:pt x="147590" y="101673"/>
                </a:cubicBezTo>
                <a:cubicBezTo>
                  <a:pt x="153042" y="101673"/>
                  <a:pt x="157429" y="106060"/>
                  <a:pt x="157429" y="111512"/>
                </a:cubicBezTo>
                <a:cubicBezTo>
                  <a:pt x="157429" y="116965"/>
                  <a:pt x="153042" y="121352"/>
                  <a:pt x="147590" y="121352"/>
                </a:cubicBezTo>
                <a:cubicBezTo>
                  <a:pt x="138201" y="121352"/>
                  <a:pt x="133487" y="132708"/>
                  <a:pt x="140128" y="139349"/>
                </a:cubicBezTo>
                <a:cubicBezTo>
                  <a:pt x="143982" y="143203"/>
                  <a:pt x="143982" y="149435"/>
                  <a:pt x="140128" y="153247"/>
                </a:cubicBezTo>
                <a:cubicBezTo>
                  <a:pt x="136274" y="157060"/>
                  <a:pt x="130043" y="157101"/>
                  <a:pt x="126230" y="153247"/>
                </a:cubicBezTo>
                <a:cubicBezTo>
                  <a:pt x="119589" y="146606"/>
                  <a:pt x="108232" y="151320"/>
                  <a:pt x="108232" y="160709"/>
                </a:cubicBezTo>
                <a:cubicBezTo>
                  <a:pt x="108232" y="166161"/>
                  <a:pt x="103846" y="170548"/>
                  <a:pt x="98393" y="170548"/>
                </a:cubicBezTo>
                <a:cubicBezTo>
                  <a:pt x="92940" y="170548"/>
                  <a:pt x="88554" y="166161"/>
                  <a:pt x="88554" y="160709"/>
                </a:cubicBezTo>
                <a:cubicBezTo>
                  <a:pt x="88554" y="151320"/>
                  <a:pt x="77198" y="146606"/>
                  <a:pt x="70556" y="153247"/>
                </a:cubicBezTo>
                <a:cubicBezTo>
                  <a:pt x="66702" y="157101"/>
                  <a:pt x="60471" y="157101"/>
                  <a:pt x="56658" y="153247"/>
                </a:cubicBezTo>
                <a:cubicBezTo>
                  <a:pt x="52845" y="149394"/>
                  <a:pt x="52804" y="143162"/>
                  <a:pt x="56658" y="139349"/>
                </a:cubicBezTo>
                <a:cubicBezTo>
                  <a:pt x="63300" y="132708"/>
                  <a:pt x="58585" y="121352"/>
                  <a:pt x="49197" y="121352"/>
                </a:cubicBezTo>
                <a:cubicBezTo>
                  <a:pt x="43744" y="121352"/>
                  <a:pt x="39357" y="116965"/>
                  <a:pt x="39357" y="111512"/>
                </a:cubicBezTo>
                <a:cubicBezTo>
                  <a:pt x="39357" y="106060"/>
                  <a:pt x="43744" y="101673"/>
                  <a:pt x="49197" y="101673"/>
                </a:cubicBezTo>
                <a:cubicBezTo>
                  <a:pt x="58585" y="101673"/>
                  <a:pt x="63300" y="90317"/>
                  <a:pt x="56658" y="83675"/>
                </a:cubicBezTo>
                <a:cubicBezTo>
                  <a:pt x="52804" y="79821"/>
                  <a:pt x="52804" y="73590"/>
                  <a:pt x="56658" y="69777"/>
                </a:cubicBezTo>
                <a:cubicBezTo>
                  <a:pt x="60512" y="65964"/>
                  <a:pt x="66743" y="65923"/>
                  <a:pt x="70556" y="69777"/>
                </a:cubicBezTo>
                <a:cubicBezTo>
                  <a:pt x="77198" y="76419"/>
                  <a:pt x="88554" y="71704"/>
                  <a:pt x="88554" y="62316"/>
                </a:cubicBezTo>
                <a:cubicBezTo>
                  <a:pt x="88554" y="56863"/>
                  <a:pt x="92940" y="52476"/>
                  <a:pt x="98393" y="52476"/>
                </a:cubicBezTo>
                <a:close/>
                <a:moveTo>
                  <a:pt x="85274" y="108232"/>
                </a:moveTo>
                <a:cubicBezTo>
                  <a:pt x="90704" y="108232"/>
                  <a:pt x="95113" y="103824"/>
                  <a:pt x="95113" y="98393"/>
                </a:cubicBezTo>
                <a:cubicBezTo>
                  <a:pt x="95113" y="92963"/>
                  <a:pt x="90704" y="88554"/>
                  <a:pt x="85274" y="88554"/>
                </a:cubicBezTo>
                <a:cubicBezTo>
                  <a:pt x="79844" y="88554"/>
                  <a:pt x="75435" y="92963"/>
                  <a:pt x="75435" y="98393"/>
                </a:cubicBezTo>
                <a:cubicBezTo>
                  <a:pt x="75435" y="103824"/>
                  <a:pt x="79844" y="108232"/>
                  <a:pt x="85274" y="108232"/>
                </a:cubicBezTo>
                <a:close/>
                <a:moveTo>
                  <a:pt x="121352" y="124631"/>
                </a:moveTo>
                <a:cubicBezTo>
                  <a:pt x="121352" y="119201"/>
                  <a:pt x="116943" y="114792"/>
                  <a:pt x="111512" y="114792"/>
                </a:cubicBezTo>
                <a:cubicBezTo>
                  <a:pt x="106082" y="114792"/>
                  <a:pt x="101673" y="119201"/>
                  <a:pt x="101673" y="124631"/>
                </a:cubicBezTo>
                <a:cubicBezTo>
                  <a:pt x="101673" y="130062"/>
                  <a:pt x="106082" y="134471"/>
                  <a:pt x="111512" y="134471"/>
                </a:cubicBezTo>
                <a:cubicBezTo>
                  <a:pt x="116943" y="134471"/>
                  <a:pt x="121352" y="130062"/>
                  <a:pt x="121352" y="124631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1" name="Text 19"/>
          <p:cNvSpPr/>
          <p:nvPr/>
        </p:nvSpPr>
        <p:spPr>
          <a:xfrm>
            <a:off x="6269937" y="1714227"/>
            <a:ext cx="2553848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Vizite Profilactice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252445" y="1959116"/>
            <a:ext cx="2588832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53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46.5%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269937" y="2273863"/>
            <a:ext cx="2553848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51.2% (2024)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9072502" y="1276924"/>
            <a:ext cx="2763753" cy="1346892"/>
          </a:xfrm>
          <a:custGeom>
            <a:avLst/>
            <a:gdLst/>
            <a:ahLst/>
            <a:cxnLst/>
            <a:rect l="l" t="t" r="r" b="b"/>
            <a:pathLst>
              <a:path w="2763753" h="1346892">
                <a:moveTo>
                  <a:pt x="34984" y="0"/>
                </a:moveTo>
                <a:lnTo>
                  <a:pt x="2728769" y="0"/>
                </a:lnTo>
                <a:cubicBezTo>
                  <a:pt x="2748090" y="0"/>
                  <a:pt x="2763753" y="15663"/>
                  <a:pt x="2763753" y="34984"/>
                </a:cubicBezTo>
                <a:lnTo>
                  <a:pt x="2763753" y="1276921"/>
                </a:lnTo>
                <a:cubicBezTo>
                  <a:pt x="2763753" y="1315565"/>
                  <a:pt x="2732426" y="1346892"/>
                  <a:pt x="2693782" y="1346892"/>
                </a:cubicBezTo>
                <a:lnTo>
                  <a:pt x="69971" y="1346892"/>
                </a:lnTo>
                <a:cubicBezTo>
                  <a:pt x="31327" y="1346892"/>
                  <a:pt x="0" y="1315565"/>
                  <a:pt x="0" y="1276921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9072502" y="1276924"/>
            <a:ext cx="2763753" cy="34984"/>
          </a:xfrm>
          <a:custGeom>
            <a:avLst/>
            <a:gdLst/>
            <a:ahLst/>
            <a:cxnLst/>
            <a:rect l="l" t="t" r="r" b="b"/>
            <a:pathLst>
              <a:path w="2763753" h="34984">
                <a:moveTo>
                  <a:pt x="34984" y="0"/>
                </a:moveTo>
                <a:lnTo>
                  <a:pt x="2728769" y="0"/>
                </a:lnTo>
                <a:cubicBezTo>
                  <a:pt x="2748090" y="0"/>
                  <a:pt x="2763753" y="15663"/>
                  <a:pt x="2763753" y="34984"/>
                </a:cubicBezTo>
                <a:lnTo>
                  <a:pt x="2763753" y="34984"/>
                </a:lnTo>
                <a:lnTo>
                  <a:pt x="0" y="34984"/>
                </a:ln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6" name="Shape 24"/>
          <p:cNvSpPr/>
          <p:nvPr/>
        </p:nvSpPr>
        <p:spPr>
          <a:xfrm>
            <a:off x="10377631" y="1434353"/>
            <a:ext cx="157429" cy="209905"/>
          </a:xfrm>
          <a:custGeom>
            <a:avLst/>
            <a:gdLst/>
            <a:ahLst/>
            <a:cxnLst/>
            <a:rect l="l" t="t" r="r" b="b"/>
            <a:pathLst>
              <a:path w="157429" h="209905">
                <a:moveTo>
                  <a:pt x="0" y="26238"/>
                </a:moveTo>
                <a:cubicBezTo>
                  <a:pt x="0" y="11766"/>
                  <a:pt x="11766" y="0"/>
                  <a:pt x="26238" y="0"/>
                </a:cubicBezTo>
                <a:lnTo>
                  <a:pt x="87529" y="0"/>
                </a:lnTo>
                <a:cubicBezTo>
                  <a:pt x="94498" y="0"/>
                  <a:pt x="101181" y="2747"/>
                  <a:pt x="106101" y="7666"/>
                </a:cubicBezTo>
                <a:lnTo>
                  <a:pt x="149763" y="51369"/>
                </a:lnTo>
                <a:cubicBezTo>
                  <a:pt x="154682" y="56289"/>
                  <a:pt x="157429" y="62972"/>
                  <a:pt x="157429" y="69941"/>
                </a:cubicBezTo>
                <a:lnTo>
                  <a:pt x="157429" y="183667"/>
                </a:lnTo>
                <a:cubicBezTo>
                  <a:pt x="157429" y="198139"/>
                  <a:pt x="145663" y="209905"/>
                  <a:pt x="131191" y="209905"/>
                </a:cubicBezTo>
                <a:lnTo>
                  <a:pt x="26238" y="209905"/>
                </a:lnTo>
                <a:cubicBezTo>
                  <a:pt x="11766" y="209905"/>
                  <a:pt x="0" y="198139"/>
                  <a:pt x="0" y="183667"/>
                </a:cubicBezTo>
                <a:lnTo>
                  <a:pt x="0" y="26238"/>
                </a:lnTo>
                <a:close/>
                <a:moveTo>
                  <a:pt x="85274" y="23983"/>
                </a:moveTo>
                <a:lnTo>
                  <a:pt x="85274" y="62316"/>
                </a:lnTo>
                <a:cubicBezTo>
                  <a:pt x="85274" y="67768"/>
                  <a:pt x="89661" y="72155"/>
                  <a:pt x="95113" y="72155"/>
                </a:cubicBezTo>
                <a:lnTo>
                  <a:pt x="133446" y="72155"/>
                </a:lnTo>
                <a:lnTo>
                  <a:pt x="85274" y="23983"/>
                </a:lnTo>
                <a:close/>
                <a:moveTo>
                  <a:pt x="65595" y="114792"/>
                </a:moveTo>
                <a:lnTo>
                  <a:pt x="65595" y="131191"/>
                </a:lnTo>
                <a:lnTo>
                  <a:pt x="49197" y="131191"/>
                </a:lnTo>
                <a:cubicBezTo>
                  <a:pt x="45589" y="131191"/>
                  <a:pt x="42637" y="134143"/>
                  <a:pt x="42637" y="137750"/>
                </a:cubicBezTo>
                <a:lnTo>
                  <a:pt x="42637" y="150869"/>
                </a:lnTo>
                <a:cubicBezTo>
                  <a:pt x="42637" y="154477"/>
                  <a:pt x="45589" y="157429"/>
                  <a:pt x="49197" y="157429"/>
                </a:cubicBezTo>
                <a:lnTo>
                  <a:pt x="65595" y="157429"/>
                </a:lnTo>
                <a:lnTo>
                  <a:pt x="65595" y="173828"/>
                </a:lnTo>
                <a:cubicBezTo>
                  <a:pt x="65595" y="177436"/>
                  <a:pt x="68547" y="180387"/>
                  <a:pt x="72155" y="180387"/>
                </a:cubicBezTo>
                <a:lnTo>
                  <a:pt x="85274" y="180387"/>
                </a:lnTo>
                <a:cubicBezTo>
                  <a:pt x="88882" y="180387"/>
                  <a:pt x="91834" y="177436"/>
                  <a:pt x="91834" y="173828"/>
                </a:cubicBezTo>
                <a:lnTo>
                  <a:pt x="91834" y="157429"/>
                </a:lnTo>
                <a:lnTo>
                  <a:pt x="108232" y="157429"/>
                </a:lnTo>
                <a:cubicBezTo>
                  <a:pt x="111840" y="157429"/>
                  <a:pt x="114792" y="154477"/>
                  <a:pt x="114792" y="150869"/>
                </a:cubicBezTo>
                <a:lnTo>
                  <a:pt x="114792" y="137750"/>
                </a:lnTo>
                <a:cubicBezTo>
                  <a:pt x="114792" y="134143"/>
                  <a:pt x="111840" y="131191"/>
                  <a:pt x="108232" y="131191"/>
                </a:cubicBezTo>
                <a:lnTo>
                  <a:pt x="91834" y="131191"/>
                </a:lnTo>
                <a:lnTo>
                  <a:pt x="91834" y="114792"/>
                </a:lnTo>
                <a:cubicBezTo>
                  <a:pt x="91834" y="111184"/>
                  <a:pt x="88882" y="108232"/>
                  <a:pt x="85274" y="108232"/>
                </a:cubicBezTo>
                <a:lnTo>
                  <a:pt x="72155" y="108232"/>
                </a:lnTo>
                <a:cubicBezTo>
                  <a:pt x="68547" y="108232"/>
                  <a:pt x="65595" y="111184"/>
                  <a:pt x="65595" y="114792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7" name="Text 25"/>
          <p:cNvSpPr/>
          <p:nvPr/>
        </p:nvSpPr>
        <p:spPr>
          <a:xfrm>
            <a:off x="9177454" y="1714227"/>
            <a:ext cx="2553848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Examinări Profilactice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159962" y="1959116"/>
            <a:ext cx="2588832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53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92.8%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177454" y="2273863"/>
            <a:ext cx="2553848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02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93.7% (2024)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49842" y="2763642"/>
            <a:ext cx="7084304" cy="3743311"/>
          </a:xfrm>
          <a:custGeom>
            <a:avLst/>
            <a:gdLst/>
            <a:ahLst/>
            <a:cxnLst/>
            <a:rect l="l" t="t" r="r" b="b"/>
            <a:pathLst>
              <a:path w="7084304" h="3743311">
                <a:moveTo>
                  <a:pt x="69962" y="0"/>
                </a:moveTo>
                <a:lnTo>
                  <a:pt x="7014342" y="0"/>
                </a:lnTo>
                <a:cubicBezTo>
                  <a:pt x="7052981" y="0"/>
                  <a:pt x="7084304" y="31323"/>
                  <a:pt x="7084304" y="69962"/>
                </a:cubicBezTo>
                <a:lnTo>
                  <a:pt x="7084304" y="3673349"/>
                </a:lnTo>
                <a:cubicBezTo>
                  <a:pt x="7084304" y="3711988"/>
                  <a:pt x="7052981" y="3743311"/>
                  <a:pt x="7014342" y="3743311"/>
                </a:cubicBezTo>
                <a:lnTo>
                  <a:pt x="69962" y="3743311"/>
                </a:lnTo>
                <a:cubicBezTo>
                  <a:pt x="31323" y="3743311"/>
                  <a:pt x="0" y="3711988"/>
                  <a:pt x="0" y="3673349"/>
                </a:cubicBezTo>
                <a:lnTo>
                  <a:pt x="0" y="69962"/>
                </a:lnTo>
                <a:cubicBezTo>
                  <a:pt x="0" y="31323"/>
                  <a:pt x="31323" y="0"/>
                  <a:pt x="69962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481033" y="2938563"/>
            <a:ext cx="6821923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77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Evoluția Vizitelor la Medicul de Familie</a:t>
            </a:r>
            <a:endParaRPr lang="en-US" sz="1600" dirty="0"/>
          </a:p>
        </p:txBody>
      </p:sp>
      <p:pic>
        <p:nvPicPr>
          <p:cNvPr id="32" name="Image 0" descr="https://kimi-img.moonshot.cn/pub/slides/26-02-23-02:51:30-d6dl0clnfo2ne2scs5o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4763" y="3323390"/>
            <a:ext cx="5737412" cy="3008643"/>
          </a:xfrm>
          <a:prstGeom prst="roundRect">
            <a:avLst>
              <a:gd name="adj" fmla="val 0"/>
            </a:avLst>
          </a:prstGeom>
        </p:spPr>
      </p:pic>
      <p:sp>
        <p:nvSpPr>
          <p:cNvPr id="33" name="Shape 30"/>
          <p:cNvSpPr/>
          <p:nvPr/>
        </p:nvSpPr>
        <p:spPr>
          <a:xfrm>
            <a:off x="7642084" y="2763642"/>
            <a:ext cx="4198106" cy="3743311"/>
          </a:xfrm>
          <a:custGeom>
            <a:avLst/>
            <a:gdLst/>
            <a:ahLst/>
            <a:cxnLst/>
            <a:rect l="l" t="t" r="r" b="b"/>
            <a:pathLst>
              <a:path w="4198106" h="3743311">
                <a:moveTo>
                  <a:pt x="69962" y="0"/>
                </a:moveTo>
                <a:lnTo>
                  <a:pt x="4128144" y="0"/>
                </a:lnTo>
                <a:cubicBezTo>
                  <a:pt x="4166783" y="0"/>
                  <a:pt x="4198106" y="31323"/>
                  <a:pt x="4198106" y="69962"/>
                </a:cubicBezTo>
                <a:lnTo>
                  <a:pt x="4198106" y="3673349"/>
                </a:lnTo>
                <a:cubicBezTo>
                  <a:pt x="4198106" y="3711988"/>
                  <a:pt x="4166783" y="3743311"/>
                  <a:pt x="4128144" y="3743311"/>
                </a:cubicBezTo>
                <a:lnTo>
                  <a:pt x="69962" y="3743311"/>
                </a:lnTo>
                <a:cubicBezTo>
                  <a:pt x="31323" y="3743311"/>
                  <a:pt x="0" y="3711988"/>
                  <a:pt x="0" y="3673349"/>
                </a:cubicBezTo>
                <a:lnTo>
                  <a:pt x="0" y="69962"/>
                </a:lnTo>
                <a:cubicBezTo>
                  <a:pt x="0" y="31323"/>
                  <a:pt x="31323" y="0"/>
                  <a:pt x="69962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4" name="Text 31"/>
          <p:cNvSpPr/>
          <p:nvPr/>
        </p:nvSpPr>
        <p:spPr>
          <a:xfrm>
            <a:off x="7817005" y="2938563"/>
            <a:ext cx="3935725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7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Examinări Profilactice 2025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7817005" y="3323390"/>
            <a:ext cx="3848264" cy="384826"/>
          </a:xfrm>
          <a:custGeom>
            <a:avLst/>
            <a:gdLst/>
            <a:ahLst/>
            <a:cxnLst/>
            <a:rect l="l" t="t" r="r" b="b"/>
            <a:pathLst>
              <a:path w="3848264" h="384826">
                <a:moveTo>
                  <a:pt x="34985" y="0"/>
                </a:moveTo>
                <a:lnTo>
                  <a:pt x="3813279" y="0"/>
                </a:lnTo>
                <a:cubicBezTo>
                  <a:pt x="3832601" y="0"/>
                  <a:pt x="3848264" y="15663"/>
                  <a:pt x="3848264" y="34985"/>
                </a:cubicBezTo>
                <a:lnTo>
                  <a:pt x="3848264" y="349842"/>
                </a:lnTo>
                <a:cubicBezTo>
                  <a:pt x="3848264" y="369163"/>
                  <a:pt x="3832601" y="384826"/>
                  <a:pt x="3813279" y="384826"/>
                </a:cubicBezTo>
                <a:lnTo>
                  <a:pt x="34985" y="384826"/>
                </a:lnTo>
                <a:cubicBezTo>
                  <a:pt x="15663" y="384826"/>
                  <a:pt x="0" y="369163"/>
                  <a:pt x="0" y="349842"/>
                </a:cubicBezTo>
                <a:lnTo>
                  <a:pt x="0" y="34985"/>
                </a:lnTo>
                <a:cubicBezTo>
                  <a:pt x="0" y="15676"/>
                  <a:pt x="15676" y="0"/>
                  <a:pt x="34985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7886974" y="3410850"/>
            <a:ext cx="1495575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Antropometrie (≥18 ani)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11205882" y="3393358"/>
            <a:ext cx="472287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96.1%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7817005" y="3778185"/>
            <a:ext cx="3848264" cy="384826"/>
          </a:xfrm>
          <a:custGeom>
            <a:avLst/>
            <a:gdLst/>
            <a:ahLst/>
            <a:cxnLst/>
            <a:rect l="l" t="t" r="r" b="b"/>
            <a:pathLst>
              <a:path w="3848264" h="384826">
                <a:moveTo>
                  <a:pt x="34985" y="0"/>
                </a:moveTo>
                <a:lnTo>
                  <a:pt x="3813279" y="0"/>
                </a:lnTo>
                <a:cubicBezTo>
                  <a:pt x="3832601" y="0"/>
                  <a:pt x="3848264" y="15663"/>
                  <a:pt x="3848264" y="34985"/>
                </a:cubicBezTo>
                <a:lnTo>
                  <a:pt x="3848264" y="349842"/>
                </a:lnTo>
                <a:cubicBezTo>
                  <a:pt x="3848264" y="369163"/>
                  <a:pt x="3832601" y="384826"/>
                  <a:pt x="3813279" y="384826"/>
                </a:cubicBezTo>
                <a:lnTo>
                  <a:pt x="34985" y="384826"/>
                </a:lnTo>
                <a:cubicBezTo>
                  <a:pt x="15663" y="384826"/>
                  <a:pt x="0" y="369163"/>
                  <a:pt x="0" y="349842"/>
                </a:cubicBezTo>
                <a:lnTo>
                  <a:pt x="0" y="34985"/>
                </a:lnTo>
                <a:cubicBezTo>
                  <a:pt x="0" y="15676"/>
                  <a:pt x="15676" y="0"/>
                  <a:pt x="34985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9" name="Text 36"/>
          <p:cNvSpPr/>
          <p:nvPr/>
        </p:nvSpPr>
        <p:spPr>
          <a:xfrm>
            <a:off x="7886974" y="3865645"/>
            <a:ext cx="1294416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Tonometrie arterială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11205882" y="3848153"/>
            <a:ext cx="472287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96.1%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7817005" y="4232979"/>
            <a:ext cx="3848264" cy="384826"/>
          </a:xfrm>
          <a:custGeom>
            <a:avLst/>
            <a:gdLst/>
            <a:ahLst/>
            <a:cxnLst/>
            <a:rect l="l" t="t" r="r" b="b"/>
            <a:pathLst>
              <a:path w="3848264" h="384826">
                <a:moveTo>
                  <a:pt x="34985" y="0"/>
                </a:moveTo>
                <a:lnTo>
                  <a:pt x="3813279" y="0"/>
                </a:lnTo>
                <a:cubicBezTo>
                  <a:pt x="3832601" y="0"/>
                  <a:pt x="3848264" y="15663"/>
                  <a:pt x="3848264" y="34985"/>
                </a:cubicBezTo>
                <a:lnTo>
                  <a:pt x="3848264" y="349842"/>
                </a:lnTo>
                <a:cubicBezTo>
                  <a:pt x="3848264" y="369163"/>
                  <a:pt x="3832601" y="384826"/>
                  <a:pt x="3813279" y="384826"/>
                </a:cubicBezTo>
                <a:lnTo>
                  <a:pt x="34985" y="384826"/>
                </a:lnTo>
                <a:cubicBezTo>
                  <a:pt x="15663" y="384826"/>
                  <a:pt x="0" y="369163"/>
                  <a:pt x="0" y="349842"/>
                </a:cubicBezTo>
                <a:lnTo>
                  <a:pt x="0" y="34985"/>
                </a:lnTo>
                <a:cubicBezTo>
                  <a:pt x="0" y="15676"/>
                  <a:pt x="15676" y="0"/>
                  <a:pt x="34985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2" name="Text 39"/>
          <p:cNvSpPr/>
          <p:nvPr/>
        </p:nvSpPr>
        <p:spPr>
          <a:xfrm>
            <a:off x="7886974" y="4320440"/>
            <a:ext cx="594732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Glicemie</a:t>
            </a:r>
            <a:endParaRPr lang="en-US" sz="1600" dirty="0"/>
          </a:p>
        </p:txBody>
      </p:sp>
      <p:sp>
        <p:nvSpPr>
          <p:cNvPr id="43" name="Text 40"/>
          <p:cNvSpPr/>
          <p:nvPr/>
        </p:nvSpPr>
        <p:spPr>
          <a:xfrm>
            <a:off x="11182596" y="4302948"/>
            <a:ext cx="489779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94.4%</a:t>
            </a:r>
            <a:endParaRPr lang="en-US" sz="1600" dirty="0"/>
          </a:p>
        </p:txBody>
      </p:sp>
      <p:sp>
        <p:nvSpPr>
          <p:cNvPr id="44" name="Shape 41"/>
          <p:cNvSpPr/>
          <p:nvPr/>
        </p:nvSpPr>
        <p:spPr>
          <a:xfrm>
            <a:off x="7817005" y="4687774"/>
            <a:ext cx="3848264" cy="384826"/>
          </a:xfrm>
          <a:custGeom>
            <a:avLst/>
            <a:gdLst/>
            <a:ahLst/>
            <a:cxnLst/>
            <a:rect l="l" t="t" r="r" b="b"/>
            <a:pathLst>
              <a:path w="3848264" h="384826">
                <a:moveTo>
                  <a:pt x="34985" y="0"/>
                </a:moveTo>
                <a:lnTo>
                  <a:pt x="3813279" y="0"/>
                </a:lnTo>
                <a:cubicBezTo>
                  <a:pt x="3832601" y="0"/>
                  <a:pt x="3848264" y="15663"/>
                  <a:pt x="3848264" y="34985"/>
                </a:cubicBezTo>
                <a:lnTo>
                  <a:pt x="3848264" y="349842"/>
                </a:lnTo>
                <a:cubicBezTo>
                  <a:pt x="3848264" y="369163"/>
                  <a:pt x="3832601" y="384826"/>
                  <a:pt x="3813279" y="384826"/>
                </a:cubicBezTo>
                <a:lnTo>
                  <a:pt x="34985" y="384826"/>
                </a:lnTo>
                <a:cubicBezTo>
                  <a:pt x="15663" y="384826"/>
                  <a:pt x="0" y="369163"/>
                  <a:pt x="0" y="349842"/>
                </a:cubicBezTo>
                <a:lnTo>
                  <a:pt x="0" y="34985"/>
                </a:lnTo>
                <a:cubicBezTo>
                  <a:pt x="0" y="15676"/>
                  <a:pt x="15676" y="0"/>
                  <a:pt x="34985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5" name="Text 42"/>
          <p:cNvSpPr/>
          <p:nvPr/>
        </p:nvSpPr>
        <p:spPr>
          <a:xfrm>
            <a:off x="7886974" y="4775235"/>
            <a:ext cx="682192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Colesterol</a:t>
            </a:r>
            <a:endParaRPr lang="en-US" sz="1600" dirty="0"/>
          </a:p>
        </p:txBody>
      </p:sp>
      <p:sp>
        <p:nvSpPr>
          <p:cNvPr id="46" name="Text 43"/>
          <p:cNvSpPr/>
          <p:nvPr/>
        </p:nvSpPr>
        <p:spPr>
          <a:xfrm>
            <a:off x="11171555" y="4757743"/>
            <a:ext cx="498525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93.6%</a:t>
            </a:r>
            <a:endParaRPr lang="en-US" sz="1600" dirty="0"/>
          </a:p>
        </p:txBody>
      </p:sp>
      <p:sp>
        <p:nvSpPr>
          <p:cNvPr id="47" name="Shape 44"/>
          <p:cNvSpPr/>
          <p:nvPr/>
        </p:nvSpPr>
        <p:spPr>
          <a:xfrm>
            <a:off x="7817005" y="5142569"/>
            <a:ext cx="3848264" cy="384826"/>
          </a:xfrm>
          <a:custGeom>
            <a:avLst/>
            <a:gdLst/>
            <a:ahLst/>
            <a:cxnLst/>
            <a:rect l="l" t="t" r="r" b="b"/>
            <a:pathLst>
              <a:path w="3848264" h="384826">
                <a:moveTo>
                  <a:pt x="34985" y="0"/>
                </a:moveTo>
                <a:lnTo>
                  <a:pt x="3813279" y="0"/>
                </a:lnTo>
                <a:cubicBezTo>
                  <a:pt x="3832601" y="0"/>
                  <a:pt x="3848264" y="15663"/>
                  <a:pt x="3848264" y="34985"/>
                </a:cubicBezTo>
                <a:lnTo>
                  <a:pt x="3848264" y="349842"/>
                </a:lnTo>
                <a:cubicBezTo>
                  <a:pt x="3848264" y="369163"/>
                  <a:pt x="3832601" y="384826"/>
                  <a:pt x="3813279" y="384826"/>
                </a:cubicBezTo>
                <a:lnTo>
                  <a:pt x="34985" y="384826"/>
                </a:lnTo>
                <a:cubicBezTo>
                  <a:pt x="15663" y="384826"/>
                  <a:pt x="0" y="369163"/>
                  <a:pt x="0" y="349842"/>
                </a:cubicBezTo>
                <a:lnTo>
                  <a:pt x="0" y="34985"/>
                </a:lnTo>
                <a:cubicBezTo>
                  <a:pt x="0" y="15676"/>
                  <a:pt x="15676" y="0"/>
                  <a:pt x="34985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8" name="Text 45"/>
          <p:cNvSpPr/>
          <p:nvPr/>
        </p:nvSpPr>
        <p:spPr>
          <a:xfrm>
            <a:off x="7886974" y="5230030"/>
            <a:ext cx="1521813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 Babeș-Papanicolau</a:t>
            </a:r>
            <a:endParaRPr lang="en-US" sz="1600" dirty="0"/>
          </a:p>
        </p:txBody>
      </p:sp>
      <p:sp>
        <p:nvSpPr>
          <p:cNvPr id="49" name="Text 46"/>
          <p:cNvSpPr/>
          <p:nvPr/>
        </p:nvSpPr>
        <p:spPr>
          <a:xfrm>
            <a:off x="11171773" y="5212537"/>
            <a:ext cx="498525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63.6%</a:t>
            </a:r>
            <a:endParaRPr lang="en-US" sz="1600" dirty="0"/>
          </a:p>
        </p:txBody>
      </p:sp>
      <p:sp>
        <p:nvSpPr>
          <p:cNvPr id="50" name="Shape 47"/>
          <p:cNvSpPr/>
          <p:nvPr/>
        </p:nvSpPr>
        <p:spPr>
          <a:xfrm>
            <a:off x="7834497" y="5702317"/>
            <a:ext cx="3830772" cy="629716"/>
          </a:xfrm>
          <a:custGeom>
            <a:avLst/>
            <a:gdLst/>
            <a:ahLst/>
            <a:cxnLst/>
            <a:rect l="l" t="t" r="r" b="b"/>
            <a:pathLst>
              <a:path w="3830772" h="629716">
                <a:moveTo>
                  <a:pt x="0" y="0"/>
                </a:moveTo>
                <a:lnTo>
                  <a:pt x="3795785" y="0"/>
                </a:lnTo>
                <a:cubicBezTo>
                  <a:pt x="3815108" y="0"/>
                  <a:pt x="3830772" y="15664"/>
                  <a:pt x="3830772" y="34987"/>
                </a:cubicBezTo>
                <a:lnTo>
                  <a:pt x="3830772" y="594729"/>
                </a:lnTo>
                <a:cubicBezTo>
                  <a:pt x="3830772" y="614052"/>
                  <a:pt x="3815108" y="629716"/>
                  <a:pt x="3795785" y="629716"/>
                </a:cubicBezTo>
                <a:lnTo>
                  <a:pt x="0" y="629716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51" name="Shape 48"/>
          <p:cNvSpPr/>
          <p:nvPr/>
        </p:nvSpPr>
        <p:spPr>
          <a:xfrm>
            <a:off x="7834497" y="5702317"/>
            <a:ext cx="34984" cy="629716"/>
          </a:xfrm>
          <a:custGeom>
            <a:avLst/>
            <a:gdLst/>
            <a:ahLst/>
            <a:cxnLst/>
            <a:rect l="l" t="t" r="r" b="b"/>
            <a:pathLst>
              <a:path w="34984" h="629716">
                <a:moveTo>
                  <a:pt x="0" y="0"/>
                </a:moveTo>
                <a:lnTo>
                  <a:pt x="34984" y="0"/>
                </a:lnTo>
                <a:lnTo>
                  <a:pt x="34984" y="629716"/>
                </a:lnTo>
                <a:lnTo>
                  <a:pt x="0" y="629716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2" name="Text 49"/>
          <p:cNvSpPr/>
          <p:nvPr/>
        </p:nvSpPr>
        <p:spPr>
          <a:xfrm>
            <a:off x="7956942" y="5807269"/>
            <a:ext cx="3673343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Depistări:</a:t>
            </a:r>
            <a:r>
              <a:rPr lang="en-US" sz="1102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1,711 persoane suspecte (1.0%) din 173,200 examinări.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files.alphasophia.com/e2930d2ad17443421294111e7e547c9e60c69674.png"/>
          <p:cNvPicPr>
            <a:picLocks noChangeAspect="1"/>
          </p:cNvPicPr>
          <p:nvPr/>
        </p:nvPicPr>
        <p:blipFill>
          <a:blip r:embed="rId3">
            <a:alphaModFix amt="25000"/>
          </a:blip>
          <a:srcRect t="240" b="24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810" y="1915479"/>
            <a:ext cx="1807845" cy="426720"/>
          </a:xfrm>
          <a:custGeom>
            <a:avLst/>
            <a:gdLst/>
            <a:ahLst/>
            <a:cxnLst/>
            <a:rect l="l" t="t" r="r" b="b"/>
            <a:pathLst>
              <a:path w="1807845" h="426720">
                <a:moveTo>
                  <a:pt x="213360" y="0"/>
                </a:moveTo>
                <a:lnTo>
                  <a:pt x="1594485" y="0"/>
                </a:lnTo>
                <a:cubicBezTo>
                  <a:pt x="1712320" y="0"/>
                  <a:pt x="1807845" y="95525"/>
                  <a:pt x="1807845" y="213360"/>
                </a:cubicBezTo>
                <a:lnTo>
                  <a:pt x="1807845" y="213360"/>
                </a:lnTo>
                <a:cubicBezTo>
                  <a:pt x="1807845" y="331195"/>
                  <a:pt x="1712320" y="426720"/>
                  <a:pt x="1594485" y="426720"/>
                </a:cubicBezTo>
                <a:lnTo>
                  <a:pt x="213360" y="426720"/>
                </a:lnTo>
                <a:cubicBezTo>
                  <a:pt x="95603" y="426720"/>
                  <a:pt x="0" y="331117"/>
                  <a:pt x="0" y="213360"/>
                </a:cubicBezTo>
                <a:lnTo>
                  <a:pt x="0" y="213360"/>
                </a:lnTo>
                <a:cubicBezTo>
                  <a:pt x="0" y="95603"/>
                  <a:pt x="95603" y="0"/>
                  <a:pt x="213360" y="0"/>
                </a:cubicBezTo>
                <a:close/>
              </a:path>
            </a:pathLst>
          </a:custGeom>
          <a:solidFill>
            <a:srgbClr val="C0A062">
              <a:alpha val="20000"/>
            </a:srgbClr>
          </a:solidFill>
          <a:ln w="10160">
            <a:solidFill>
              <a:srgbClr val="C0A06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17220" y="1995487"/>
            <a:ext cx="1438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7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CAPITOLUL 05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574606"/>
            <a:ext cx="76009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Activitate Medicală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și Servicii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31956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574856"/>
            <a:ext cx="74295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Performanța cabinetelor și serviciilor medicale specializate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kern="0" spc="5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 • ACTIVITATE MEDICALĂ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Activitatea Cabinetelor Specializate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984250"/>
            <a:ext cx="762000" cy="31750"/>
          </a:xfrm>
          <a:custGeom>
            <a:avLst/>
            <a:gdLst/>
            <a:ahLst/>
            <a:cxnLst/>
            <a:rect l="l" t="t" r="r" b="b"/>
            <a:pathLst>
              <a:path w="762000" h="31750">
                <a:moveTo>
                  <a:pt x="0" y="0"/>
                </a:moveTo>
                <a:lnTo>
                  <a:pt x="762000" y="0"/>
                </a:lnTo>
                <a:lnTo>
                  <a:pt x="76200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17500" y="1158875"/>
            <a:ext cx="2794000" cy="1412875"/>
          </a:xfrm>
          <a:custGeom>
            <a:avLst/>
            <a:gdLst/>
            <a:ahLst/>
            <a:cxnLst/>
            <a:rect l="l" t="t" r="r" b="b"/>
            <a:pathLst>
              <a:path w="2794000" h="1412875">
                <a:moveTo>
                  <a:pt x="31750" y="0"/>
                </a:moveTo>
                <a:lnTo>
                  <a:pt x="2762250" y="0"/>
                </a:lnTo>
                <a:cubicBezTo>
                  <a:pt x="2779773" y="0"/>
                  <a:pt x="2794000" y="14227"/>
                  <a:pt x="2794000" y="31750"/>
                </a:cubicBezTo>
                <a:lnTo>
                  <a:pt x="2794000" y="1349380"/>
                </a:lnTo>
                <a:cubicBezTo>
                  <a:pt x="2794000" y="1384447"/>
                  <a:pt x="2765572" y="1412875"/>
                  <a:pt x="2730505" y="1412875"/>
                </a:cubicBezTo>
                <a:lnTo>
                  <a:pt x="63495" y="1412875"/>
                </a:lnTo>
                <a:cubicBezTo>
                  <a:pt x="28428" y="1412875"/>
                  <a:pt x="0" y="1384447"/>
                  <a:pt x="0" y="134938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17500" y="1158875"/>
            <a:ext cx="2794000" cy="31750"/>
          </a:xfrm>
          <a:custGeom>
            <a:avLst/>
            <a:gdLst/>
            <a:ahLst/>
            <a:cxnLst/>
            <a:rect l="l" t="t" r="r" b="b"/>
            <a:pathLst>
              <a:path w="2794000" h="31750">
                <a:moveTo>
                  <a:pt x="31750" y="0"/>
                </a:moveTo>
                <a:lnTo>
                  <a:pt x="2762250" y="0"/>
                </a:lnTo>
                <a:cubicBezTo>
                  <a:pt x="2779773" y="0"/>
                  <a:pt x="2794000" y="14227"/>
                  <a:pt x="2794000" y="31750"/>
                </a:cubicBezTo>
                <a:lnTo>
                  <a:pt x="2794000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1619250" y="13017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23812"/>
                </a:moveTo>
                <a:cubicBezTo>
                  <a:pt x="0" y="17227"/>
                  <a:pt x="5321" y="11906"/>
                  <a:pt x="11906" y="11906"/>
                </a:cubicBezTo>
                <a:lnTo>
                  <a:pt x="178594" y="11906"/>
                </a:lnTo>
                <a:cubicBezTo>
                  <a:pt x="185179" y="11906"/>
                  <a:pt x="190500" y="17227"/>
                  <a:pt x="190500" y="23812"/>
                </a:cubicBezTo>
                <a:cubicBezTo>
                  <a:pt x="190500" y="30398"/>
                  <a:pt x="185179" y="35719"/>
                  <a:pt x="178594" y="35719"/>
                </a:cubicBezTo>
                <a:lnTo>
                  <a:pt x="178594" y="154781"/>
                </a:lnTo>
                <a:cubicBezTo>
                  <a:pt x="185179" y="154781"/>
                  <a:pt x="190500" y="160102"/>
                  <a:pt x="190500" y="166688"/>
                </a:cubicBezTo>
                <a:cubicBezTo>
                  <a:pt x="190500" y="173273"/>
                  <a:pt x="185179" y="178594"/>
                  <a:pt x="178594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cubicBezTo>
                  <a:pt x="0" y="160102"/>
                  <a:pt x="5321" y="154781"/>
                  <a:pt x="11906" y="154781"/>
                </a:cubicBezTo>
                <a:lnTo>
                  <a:pt x="11906" y="35719"/>
                </a:lnTo>
                <a:cubicBezTo>
                  <a:pt x="5321" y="35719"/>
                  <a:pt x="0" y="30398"/>
                  <a:pt x="0" y="23812"/>
                </a:cubicBezTo>
                <a:close/>
                <a:moveTo>
                  <a:pt x="104180" y="44648"/>
                </a:moveTo>
                <a:cubicBezTo>
                  <a:pt x="104180" y="39700"/>
                  <a:pt x="100199" y="35719"/>
                  <a:pt x="95250" y="35719"/>
                </a:cubicBezTo>
                <a:cubicBezTo>
                  <a:pt x="90301" y="35719"/>
                  <a:pt x="86320" y="39700"/>
                  <a:pt x="86320" y="44648"/>
                </a:cubicBezTo>
                <a:lnTo>
                  <a:pt x="86320" y="50602"/>
                </a:lnTo>
                <a:lnTo>
                  <a:pt x="62508" y="50602"/>
                </a:lnTo>
                <a:cubicBezTo>
                  <a:pt x="57559" y="50602"/>
                  <a:pt x="53578" y="54583"/>
                  <a:pt x="53578" y="59531"/>
                </a:cubicBezTo>
                <a:cubicBezTo>
                  <a:pt x="53578" y="64480"/>
                  <a:pt x="57559" y="68461"/>
                  <a:pt x="62508" y="68461"/>
                </a:cubicBezTo>
                <a:lnTo>
                  <a:pt x="86320" y="68461"/>
                </a:lnTo>
                <a:lnTo>
                  <a:pt x="86320" y="86320"/>
                </a:lnTo>
                <a:lnTo>
                  <a:pt x="56555" y="86320"/>
                </a:lnTo>
                <a:cubicBezTo>
                  <a:pt x="51606" y="86320"/>
                  <a:pt x="47625" y="90301"/>
                  <a:pt x="47625" y="95250"/>
                </a:cubicBezTo>
                <a:cubicBezTo>
                  <a:pt x="47625" y="100199"/>
                  <a:pt x="51606" y="104180"/>
                  <a:pt x="56555" y="104180"/>
                </a:cubicBezTo>
                <a:lnTo>
                  <a:pt x="86320" y="104180"/>
                </a:lnTo>
                <a:lnTo>
                  <a:pt x="86320" y="122039"/>
                </a:lnTo>
                <a:lnTo>
                  <a:pt x="62508" y="122039"/>
                </a:lnTo>
                <a:cubicBezTo>
                  <a:pt x="57559" y="122039"/>
                  <a:pt x="53578" y="126020"/>
                  <a:pt x="53578" y="130969"/>
                </a:cubicBezTo>
                <a:cubicBezTo>
                  <a:pt x="53578" y="135917"/>
                  <a:pt x="57559" y="139898"/>
                  <a:pt x="62508" y="139898"/>
                </a:cubicBezTo>
                <a:lnTo>
                  <a:pt x="86320" y="139898"/>
                </a:lnTo>
                <a:lnTo>
                  <a:pt x="86320" y="145852"/>
                </a:lnTo>
                <a:cubicBezTo>
                  <a:pt x="86320" y="150800"/>
                  <a:pt x="90301" y="154781"/>
                  <a:pt x="95250" y="154781"/>
                </a:cubicBezTo>
                <a:cubicBezTo>
                  <a:pt x="100199" y="154781"/>
                  <a:pt x="104180" y="150800"/>
                  <a:pt x="104180" y="145852"/>
                </a:cubicBezTo>
                <a:lnTo>
                  <a:pt x="104180" y="139898"/>
                </a:lnTo>
                <a:lnTo>
                  <a:pt x="127992" y="139898"/>
                </a:lnTo>
                <a:cubicBezTo>
                  <a:pt x="132941" y="139898"/>
                  <a:pt x="136922" y="135917"/>
                  <a:pt x="136922" y="130969"/>
                </a:cubicBezTo>
                <a:cubicBezTo>
                  <a:pt x="136922" y="126020"/>
                  <a:pt x="132941" y="122039"/>
                  <a:pt x="127992" y="122039"/>
                </a:cubicBezTo>
                <a:lnTo>
                  <a:pt x="104180" y="122039"/>
                </a:lnTo>
                <a:lnTo>
                  <a:pt x="104180" y="104180"/>
                </a:lnTo>
                <a:lnTo>
                  <a:pt x="133945" y="104180"/>
                </a:lnTo>
                <a:cubicBezTo>
                  <a:pt x="138894" y="104180"/>
                  <a:pt x="142875" y="100199"/>
                  <a:pt x="142875" y="95250"/>
                </a:cubicBezTo>
                <a:cubicBezTo>
                  <a:pt x="142875" y="90301"/>
                  <a:pt x="138894" y="86320"/>
                  <a:pt x="133945" y="86320"/>
                </a:cubicBezTo>
                <a:lnTo>
                  <a:pt x="104180" y="86320"/>
                </a:lnTo>
                <a:lnTo>
                  <a:pt x="104180" y="68461"/>
                </a:lnTo>
                <a:lnTo>
                  <a:pt x="127992" y="68461"/>
                </a:lnTo>
                <a:cubicBezTo>
                  <a:pt x="132941" y="68461"/>
                  <a:pt x="136922" y="64480"/>
                  <a:pt x="136922" y="59531"/>
                </a:cubicBezTo>
                <a:cubicBezTo>
                  <a:pt x="136922" y="54583"/>
                  <a:pt x="132941" y="50602"/>
                  <a:pt x="127992" y="50602"/>
                </a:cubicBezTo>
                <a:lnTo>
                  <a:pt x="104180" y="50602"/>
                </a:lnTo>
                <a:lnTo>
                  <a:pt x="104180" y="44648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412750" y="1555750"/>
            <a:ext cx="260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Radiologie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96875" y="1778000"/>
            <a:ext cx="2635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7,724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12750" y="2031899"/>
            <a:ext cx="260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investigații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437481" y="2279551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42019" y="124668"/>
                </a:moveTo>
                <a:cubicBezTo>
                  <a:pt x="45120" y="127769"/>
                  <a:pt x="50155" y="127769"/>
                  <a:pt x="53256" y="124668"/>
                </a:cubicBezTo>
                <a:lnTo>
                  <a:pt x="92943" y="84981"/>
                </a:lnTo>
                <a:cubicBezTo>
                  <a:pt x="96044" y="81880"/>
                  <a:pt x="96044" y="76845"/>
                  <a:pt x="92943" y="73744"/>
                </a:cubicBezTo>
                <a:cubicBezTo>
                  <a:pt x="89843" y="70644"/>
                  <a:pt x="84807" y="70644"/>
                  <a:pt x="81707" y="73744"/>
                </a:cubicBezTo>
                <a:lnTo>
                  <a:pt x="55563" y="99888"/>
                </a:lnTo>
                <a:lnTo>
                  <a:pt x="55563" y="7938"/>
                </a:lnTo>
                <a:cubicBezTo>
                  <a:pt x="55563" y="3547"/>
                  <a:pt x="52015" y="0"/>
                  <a:pt x="47625" y="0"/>
                </a:cubicBezTo>
                <a:cubicBezTo>
                  <a:pt x="43235" y="0"/>
                  <a:pt x="39688" y="3547"/>
                  <a:pt x="39688" y="7938"/>
                </a:cubicBezTo>
                <a:lnTo>
                  <a:pt x="39688" y="99888"/>
                </a:lnTo>
                <a:lnTo>
                  <a:pt x="13543" y="73744"/>
                </a:lnTo>
                <a:cubicBezTo>
                  <a:pt x="10443" y="70644"/>
                  <a:pt x="5407" y="70644"/>
                  <a:pt x="2307" y="73744"/>
                </a:cubicBezTo>
                <a:cubicBezTo>
                  <a:pt x="-794" y="76845"/>
                  <a:pt x="-794" y="81880"/>
                  <a:pt x="2307" y="84981"/>
                </a:cubicBezTo>
                <a:lnTo>
                  <a:pt x="41994" y="124668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2" name="Text 10"/>
          <p:cNvSpPr/>
          <p:nvPr/>
        </p:nvSpPr>
        <p:spPr>
          <a:xfrm>
            <a:off x="571500" y="2254149"/>
            <a:ext cx="2444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9,152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238500" y="1158875"/>
            <a:ext cx="2794000" cy="1412875"/>
          </a:xfrm>
          <a:custGeom>
            <a:avLst/>
            <a:gdLst/>
            <a:ahLst/>
            <a:cxnLst/>
            <a:rect l="l" t="t" r="r" b="b"/>
            <a:pathLst>
              <a:path w="2794000" h="1412875">
                <a:moveTo>
                  <a:pt x="31750" y="0"/>
                </a:moveTo>
                <a:lnTo>
                  <a:pt x="2762250" y="0"/>
                </a:lnTo>
                <a:cubicBezTo>
                  <a:pt x="2779773" y="0"/>
                  <a:pt x="2794000" y="14227"/>
                  <a:pt x="2794000" y="31750"/>
                </a:cubicBezTo>
                <a:lnTo>
                  <a:pt x="2794000" y="1349380"/>
                </a:lnTo>
                <a:cubicBezTo>
                  <a:pt x="2794000" y="1384447"/>
                  <a:pt x="2765572" y="1412875"/>
                  <a:pt x="2730505" y="1412875"/>
                </a:cubicBezTo>
                <a:lnTo>
                  <a:pt x="63495" y="1412875"/>
                </a:lnTo>
                <a:cubicBezTo>
                  <a:pt x="28428" y="1412875"/>
                  <a:pt x="0" y="1384447"/>
                  <a:pt x="0" y="134938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3238500" y="1158875"/>
            <a:ext cx="2794000" cy="31750"/>
          </a:xfrm>
          <a:custGeom>
            <a:avLst/>
            <a:gdLst/>
            <a:ahLst/>
            <a:cxnLst/>
            <a:rect l="l" t="t" r="r" b="b"/>
            <a:pathLst>
              <a:path w="2794000" h="31750">
                <a:moveTo>
                  <a:pt x="31750" y="0"/>
                </a:moveTo>
                <a:lnTo>
                  <a:pt x="2762250" y="0"/>
                </a:lnTo>
                <a:cubicBezTo>
                  <a:pt x="2779773" y="0"/>
                  <a:pt x="2794000" y="14227"/>
                  <a:pt x="2794000" y="31750"/>
                </a:cubicBezTo>
                <a:lnTo>
                  <a:pt x="2794000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5" name="Shape 13"/>
          <p:cNvSpPr/>
          <p:nvPr/>
        </p:nvSpPr>
        <p:spPr>
          <a:xfrm>
            <a:off x="4540250" y="13017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35719"/>
                </a:moveTo>
                <a:cubicBezTo>
                  <a:pt x="23812" y="29133"/>
                  <a:pt x="29133" y="23812"/>
                  <a:pt x="35719" y="23812"/>
                </a:cubicBezTo>
                <a:lnTo>
                  <a:pt x="95250" y="23812"/>
                </a:lnTo>
                <a:cubicBezTo>
                  <a:pt x="101836" y="23812"/>
                  <a:pt x="107156" y="29133"/>
                  <a:pt x="107156" y="35719"/>
                </a:cubicBezTo>
                <a:lnTo>
                  <a:pt x="107156" y="142875"/>
                </a:lnTo>
                <a:lnTo>
                  <a:pt x="142875" y="142875"/>
                </a:lnTo>
                <a:lnTo>
                  <a:pt x="142875" y="95250"/>
                </a:lnTo>
                <a:cubicBezTo>
                  <a:pt x="142875" y="88664"/>
                  <a:pt x="148196" y="83344"/>
                  <a:pt x="154781" y="83344"/>
                </a:cubicBezTo>
                <a:lnTo>
                  <a:pt x="178594" y="83344"/>
                </a:lnTo>
                <a:cubicBezTo>
                  <a:pt x="185179" y="83344"/>
                  <a:pt x="190500" y="88664"/>
                  <a:pt x="190500" y="95250"/>
                </a:cubicBezTo>
                <a:cubicBezTo>
                  <a:pt x="190500" y="101836"/>
                  <a:pt x="185179" y="107156"/>
                  <a:pt x="178594" y="107156"/>
                </a:cubicBezTo>
                <a:lnTo>
                  <a:pt x="166688" y="107156"/>
                </a:lnTo>
                <a:lnTo>
                  <a:pt x="166688" y="154781"/>
                </a:lnTo>
                <a:cubicBezTo>
                  <a:pt x="166688" y="161367"/>
                  <a:pt x="161367" y="166688"/>
                  <a:pt x="154781" y="166688"/>
                </a:cubicBezTo>
                <a:lnTo>
                  <a:pt x="95250" y="166688"/>
                </a:lnTo>
                <a:cubicBezTo>
                  <a:pt x="88664" y="166688"/>
                  <a:pt x="83344" y="161367"/>
                  <a:pt x="83344" y="154781"/>
                </a:cubicBezTo>
                <a:lnTo>
                  <a:pt x="83344" y="47625"/>
                </a:lnTo>
                <a:lnTo>
                  <a:pt x="47625" y="47625"/>
                </a:lnTo>
                <a:lnTo>
                  <a:pt x="47625" y="95250"/>
                </a:lnTo>
                <a:cubicBezTo>
                  <a:pt x="47625" y="101836"/>
                  <a:pt x="42304" y="107156"/>
                  <a:pt x="35719" y="107156"/>
                </a:cubicBezTo>
                <a:lnTo>
                  <a:pt x="11906" y="107156"/>
                </a:lnTo>
                <a:cubicBezTo>
                  <a:pt x="5321" y="107156"/>
                  <a:pt x="0" y="101836"/>
                  <a:pt x="0" y="95250"/>
                </a:cubicBezTo>
                <a:cubicBezTo>
                  <a:pt x="0" y="88664"/>
                  <a:pt x="5321" y="83344"/>
                  <a:pt x="11906" y="83344"/>
                </a:cubicBezTo>
                <a:lnTo>
                  <a:pt x="23812" y="83344"/>
                </a:lnTo>
                <a:lnTo>
                  <a:pt x="23812" y="35719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6" name="Text 14"/>
          <p:cNvSpPr/>
          <p:nvPr/>
        </p:nvSpPr>
        <p:spPr>
          <a:xfrm>
            <a:off x="3333750" y="1555750"/>
            <a:ext cx="260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Ecografie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317875" y="1778000"/>
            <a:ext cx="2635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2,605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333750" y="2031899"/>
            <a:ext cx="260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investigații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346575" y="2279551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53231" y="4316"/>
                </a:moveTo>
                <a:cubicBezTo>
                  <a:pt x="50130" y="1215"/>
                  <a:pt x="45095" y="1215"/>
                  <a:pt x="41994" y="4316"/>
                </a:cubicBezTo>
                <a:lnTo>
                  <a:pt x="2307" y="44004"/>
                </a:lnTo>
                <a:cubicBezTo>
                  <a:pt x="-794" y="47104"/>
                  <a:pt x="-794" y="52139"/>
                  <a:pt x="2307" y="55240"/>
                </a:cubicBezTo>
                <a:cubicBezTo>
                  <a:pt x="5407" y="58341"/>
                  <a:pt x="10443" y="58341"/>
                  <a:pt x="13543" y="55240"/>
                </a:cubicBezTo>
                <a:lnTo>
                  <a:pt x="39688" y="29096"/>
                </a:lnTo>
                <a:lnTo>
                  <a:pt x="39688" y="121047"/>
                </a:lnTo>
                <a:cubicBezTo>
                  <a:pt x="39688" y="125437"/>
                  <a:pt x="43235" y="128984"/>
                  <a:pt x="47625" y="128984"/>
                </a:cubicBezTo>
                <a:cubicBezTo>
                  <a:pt x="52015" y="128984"/>
                  <a:pt x="55563" y="125437"/>
                  <a:pt x="55563" y="121047"/>
                </a:cubicBezTo>
                <a:lnTo>
                  <a:pt x="55563" y="29096"/>
                </a:lnTo>
                <a:lnTo>
                  <a:pt x="81707" y="55240"/>
                </a:lnTo>
                <a:cubicBezTo>
                  <a:pt x="84807" y="58341"/>
                  <a:pt x="89843" y="58341"/>
                  <a:pt x="92943" y="55240"/>
                </a:cubicBezTo>
                <a:cubicBezTo>
                  <a:pt x="96044" y="52139"/>
                  <a:pt x="96044" y="47104"/>
                  <a:pt x="92943" y="44004"/>
                </a:cubicBezTo>
                <a:lnTo>
                  <a:pt x="53256" y="4316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0" name="Text 18"/>
          <p:cNvSpPr/>
          <p:nvPr/>
        </p:nvSpPr>
        <p:spPr>
          <a:xfrm>
            <a:off x="3492500" y="2254149"/>
            <a:ext cx="2444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2,394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59500" y="1158875"/>
            <a:ext cx="2794000" cy="1412875"/>
          </a:xfrm>
          <a:custGeom>
            <a:avLst/>
            <a:gdLst/>
            <a:ahLst/>
            <a:cxnLst/>
            <a:rect l="l" t="t" r="r" b="b"/>
            <a:pathLst>
              <a:path w="2794000" h="1412875">
                <a:moveTo>
                  <a:pt x="31750" y="0"/>
                </a:moveTo>
                <a:lnTo>
                  <a:pt x="2762250" y="0"/>
                </a:lnTo>
                <a:cubicBezTo>
                  <a:pt x="2779773" y="0"/>
                  <a:pt x="2794000" y="14227"/>
                  <a:pt x="2794000" y="31750"/>
                </a:cubicBezTo>
                <a:lnTo>
                  <a:pt x="2794000" y="1349380"/>
                </a:lnTo>
                <a:cubicBezTo>
                  <a:pt x="2794000" y="1384447"/>
                  <a:pt x="2765572" y="1412875"/>
                  <a:pt x="2730505" y="1412875"/>
                </a:cubicBezTo>
                <a:lnTo>
                  <a:pt x="63495" y="1412875"/>
                </a:lnTo>
                <a:cubicBezTo>
                  <a:pt x="28428" y="1412875"/>
                  <a:pt x="0" y="1384447"/>
                  <a:pt x="0" y="134938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159500" y="1158875"/>
            <a:ext cx="2794000" cy="31750"/>
          </a:xfrm>
          <a:custGeom>
            <a:avLst/>
            <a:gdLst/>
            <a:ahLst/>
            <a:cxnLst/>
            <a:rect l="l" t="t" r="r" b="b"/>
            <a:pathLst>
              <a:path w="2794000" h="31750">
                <a:moveTo>
                  <a:pt x="31750" y="0"/>
                </a:moveTo>
                <a:lnTo>
                  <a:pt x="2762250" y="0"/>
                </a:lnTo>
                <a:cubicBezTo>
                  <a:pt x="2779773" y="0"/>
                  <a:pt x="2794000" y="14227"/>
                  <a:pt x="2794000" y="31750"/>
                </a:cubicBezTo>
                <a:lnTo>
                  <a:pt x="2794000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3" name="Shape 21"/>
          <p:cNvSpPr/>
          <p:nvPr/>
        </p:nvSpPr>
        <p:spPr>
          <a:xfrm>
            <a:off x="7437438" y="130175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97644" y="-8334"/>
                </a:moveTo>
                <a:lnTo>
                  <a:pt x="212824" y="11906"/>
                </a:lnTo>
                <a:lnTo>
                  <a:pt x="229195" y="11906"/>
                </a:lnTo>
                <a:cubicBezTo>
                  <a:pt x="234144" y="11906"/>
                  <a:pt x="238125" y="15887"/>
                  <a:pt x="238125" y="20836"/>
                </a:cubicBezTo>
                <a:cubicBezTo>
                  <a:pt x="238125" y="25784"/>
                  <a:pt x="234144" y="29766"/>
                  <a:pt x="229195" y="29766"/>
                </a:cubicBezTo>
                <a:lnTo>
                  <a:pt x="208359" y="29766"/>
                </a:lnTo>
                <a:cubicBezTo>
                  <a:pt x="205532" y="29766"/>
                  <a:pt x="202890" y="28426"/>
                  <a:pt x="201216" y="26194"/>
                </a:cubicBezTo>
                <a:lnTo>
                  <a:pt x="192249" y="14250"/>
                </a:lnTo>
                <a:lnTo>
                  <a:pt x="174761" y="51420"/>
                </a:lnTo>
                <a:cubicBezTo>
                  <a:pt x="173385" y="54322"/>
                  <a:pt x="170557" y="56294"/>
                  <a:pt x="167357" y="56517"/>
                </a:cubicBezTo>
                <a:cubicBezTo>
                  <a:pt x="164157" y="56741"/>
                  <a:pt x="161069" y="55252"/>
                  <a:pt x="159283" y="52574"/>
                </a:cubicBezTo>
                <a:lnTo>
                  <a:pt x="144066" y="29766"/>
                </a:lnTo>
                <a:lnTo>
                  <a:pt x="127992" y="29766"/>
                </a:lnTo>
                <a:cubicBezTo>
                  <a:pt x="123044" y="29766"/>
                  <a:pt x="119063" y="25784"/>
                  <a:pt x="119063" y="20836"/>
                </a:cubicBezTo>
                <a:cubicBezTo>
                  <a:pt x="119063" y="15887"/>
                  <a:pt x="123044" y="11906"/>
                  <a:pt x="127992" y="11906"/>
                </a:cubicBezTo>
                <a:lnTo>
                  <a:pt x="148828" y="11906"/>
                </a:lnTo>
                <a:cubicBezTo>
                  <a:pt x="151805" y="11906"/>
                  <a:pt x="154595" y="13395"/>
                  <a:pt x="156270" y="15887"/>
                </a:cubicBezTo>
                <a:lnTo>
                  <a:pt x="165348" y="29505"/>
                </a:lnTo>
                <a:lnTo>
                  <a:pt x="182426" y="-6772"/>
                </a:lnTo>
                <a:cubicBezTo>
                  <a:pt x="183766" y="-9599"/>
                  <a:pt x="186482" y="-11534"/>
                  <a:pt x="189607" y="-11869"/>
                </a:cubicBezTo>
                <a:cubicBezTo>
                  <a:pt x="192732" y="-12204"/>
                  <a:pt x="195783" y="-10864"/>
                  <a:pt x="197644" y="-8334"/>
                </a:cubicBezTo>
                <a:close/>
                <a:moveTo>
                  <a:pt x="119063" y="59531"/>
                </a:moveTo>
                <a:cubicBezTo>
                  <a:pt x="119063" y="52946"/>
                  <a:pt x="124383" y="47625"/>
                  <a:pt x="130969" y="47625"/>
                </a:cubicBezTo>
                <a:lnTo>
                  <a:pt x="134503" y="47625"/>
                </a:lnTo>
                <a:lnTo>
                  <a:pt x="144400" y="62471"/>
                </a:lnTo>
                <a:cubicBezTo>
                  <a:pt x="149758" y="70507"/>
                  <a:pt x="159023" y="75047"/>
                  <a:pt x="168659" y="74340"/>
                </a:cubicBezTo>
                <a:cubicBezTo>
                  <a:pt x="178296" y="73633"/>
                  <a:pt x="186817" y="67791"/>
                  <a:pt x="190909" y="59048"/>
                </a:cubicBezTo>
                <a:lnTo>
                  <a:pt x="196081" y="48071"/>
                </a:lnTo>
                <a:cubicBezTo>
                  <a:pt x="213159" y="50750"/>
                  <a:pt x="226219" y="65522"/>
                  <a:pt x="226219" y="83344"/>
                </a:cubicBezTo>
                <a:lnTo>
                  <a:pt x="226219" y="166688"/>
                </a:lnTo>
                <a:cubicBezTo>
                  <a:pt x="226219" y="173273"/>
                  <a:pt x="220898" y="178594"/>
                  <a:pt x="214313" y="178594"/>
                </a:cubicBezTo>
                <a:cubicBezTo>
                  <a:pt x="207727" y="178594"/>
                  <a:pt x="202406" y="173273"/>
                  <a:pt x="202406" y="166688"/>
                </a:cubicBezTo>
                <a:lnTo>
                  <a:pt x="202406" y="142875"/>
                </a:lnTo>
                <a:lnTo>
                  <a:pt x="35719" y="142875"/>
                </a:lnTo>
                <a:lnTo>
                  <a:pt x="35719" y="166688"/>
                </a:lnTo>
                <a:cubicBezTo>
                  <a:pt x="35719" y="173273"/>
                  <a:pt x="30398" y="178594"/>
                  <a:pt x="23812" y="178594"/>
                </a:cubicBezTo>
                <a:cubicBezTo>
                  <a:pt x="17227" y="178594"/>
                  <a:pt x="11906" y="173273"/>
                  <a:pt x="11906" y="166688"/>
                </a:cubicBezTo>
                <a:lnTo>
                  <a:pt x="11906" y="23812"/>
                </a:lnTo>
                <a:cubicBezTo>
                  <a:pt x="11906" y="17227"/>
                  <a:pt x="17227" y="11906"/>
                  <a:pt x="23812" y="11906"/>
                </a:cubicBezTo>
                <a:cubicBezTo>
                  <a:pt x="30398" y="11906"/>
                  <a:pt x="35719" y="17227"/>
                  <a:pt x="35719" y="23812"/>
                </a:cubicBezTo>
                <a:lnTo>
                  <a:pt x="35719" y="107156"/>
                </a:lnTo>
                <a:lnTo>
                  <a:pt x="119063" y="107156"/>
                </a:lnTo>
                <a:lnTo>
                  <a:pt x="119063" y="59531"/>
                </a:lnTo>
                <a:close/>
                <a:moveTo>
                  <a:pt x="53578" y="71438"/>
                </a:moveTo>
                <a:cubicBezTo>
                  <a:pt x="53578" y="58295"/>
                  <a:pt x="64248" y="47625"/>
                  <a:pt x="77391" y="47625"/>
                </a:cubicBezTo>
                <a:cubicBezTo>
                  <a:pt x="90533" y="47625"/>
                  <a:pt x="101203" y="58295"/>
                  <a:pt x="101203" y="71437"/>
                </a:cubicBezTo>
                <a:cubicBezTo>
                  <a:pt x="101203" y="84580"/>
                  <a:pt x="90533" y="95250"/>
                  <a:pt x="77391" y="95250"/>
                </a:cubicBezTo>
                <a:cubicBezTo>
                  <a:pt x="64248" y="95250"/>
                  <a:pt x="53578" y="84580"/>
                  <a:pt x="53578" y="71438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4" name="Text 22"/>
          <p:cNvSpPr/>
          <p:nvPr/>
        </p:nvSpPr>
        <p:spPr>
          <a:xfrm>
            <a:off x="6254750" y="1555750"/>
            <a:ext cx="260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Fizioterapie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238875" y="1778000"/>
            <a:ext cx="2635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572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254750" y="2031899"/>
            <a:ext cx="260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persoane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307759" y="2279551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42019" y="124668"/>
                </a:moveTo>
                <a:cubicBezTo>
                  <a:pt x="45120" y="127769"/>
                  <a:pt x="50155" y="127769"/>
                  <a:pt x="53256" y="124668"/>
                </a:cubicBezTo>
                <a:lnTo>
                  <a:pt x="92943" y="84981"/>
                </a:lnTo>
                <a:cubicBezTo>
                  <a:pt x="96044" y="81880"/>
                  <a:pt x="96044" y="76845"/>
                  <a:pt x="92943" y="73744"/>
                </a:cubicBezTo>
                <a:cubicBezTo>
                  <a:pt x="89843" y="70644"/>
                  <a:pt x="84807" y="70644"/>
                  <a:pt x="81707" y="73744"/>
                </a:cubicBezTo>
                <a:lnTo>
                  <a:pt x="55563" y="99888"/>
                </a:lnTo>
                <a:lnTo>
                  <a:pt x="55563" y="7938"/>
                </a:lnTo>
                <a:cubicBezTo>
                  <a:pt x="55563" y="3547"/>
                  <a:pt x="52015" y="0"/>
                  <a:pt x="47625" y="0"/>
                </a:cubicBezTo>
                <a:cubicBezTo>
                  <a:pt x="43235" y="0"/>
                  <a:pt x="39688" y="3547"/>
                  <a:pt x="39688" y="7938"/>
                </a:cubicBezTo>
                <a:lnTo>
                  <a:pt x="39688" y="99888"/>
                </a:lnTo>
                <a:lnTo>
                  <a:pt x="13543" y="73744"/>
                </a:lnTo>
                <a:cubicBezTo>
                  <a:pt x="10443" y="70644"/>
                  <a:pt x="5407" y="70644"/>
                  <a:pt x="2307" y="73744"/>
                </a:cubicBezTo>
                <a:cubicBezTo>
                  <a:pt x="-794" y="76845"/>
                  <a:pt x="-794" y="81880"/>
                  <a:pt x="2307" y="84981"/>
                </a:cubicBezTo>
                <a:lnTo>
                  <a:pt x="41994" y="124668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8" name="Text 26"/>
          <p:cNvSpPr/>
          <p:nvPr/>
        </p:nvSpPr>
        <p:spPr>
          <a:xfrm>
            <a:off x="6413500" y="2254149"/>
            <a:ext cx="2444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840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9080500" y="1158875"/>
            <a:ext cx="2794000" cy="1412875"/>
          </a:xfrm>
          <a:custGeom>
            <a:avLst/>
            <a:gdLst/>
            <a:ahLst/>
            <a:cxnLst/>
            <a:rect l="l" t="t" r="r" b="b"/>
            <a:pathLst>
              <a:path w="2794000" h="1412875">
                <a:moveTo>
                  <a:pt x="31750" y="0"/>
                </a:moveTo>
                <a:lnTo>
                  <a:pt x="2762250" y="0"/>
                </a:lnTo>
                <a:cubicBezTo>
                  <a:pt x="2779773" y="0"/>
                  <a:pt x="2794000" y="14227"/>
                  <a:pt x="2794000" y="31750"/>
                </a:cubicBezTo>
                <a:lnTo>
                  <a:pt x="2794000" y="1349380"/>
                </a:lnTo>
                <a:cubicBezTo>
                  <a:pt x="2794000" y="1384447"/>
                  <a:pt x="2765572" y="1412875"/>
                  <a:pt x="2730505" y="1412875"/>
                </a:cubicBezTo>
                <a:lnTo>
                  <a:pt x="63495" y="1412875"/>
                </a:lnTo>
                <a:cubicBezTo>
                  <a:pt x="28428" y="1412875"/>
                  <a:pt x="0" y="1384447"/>
                  <a:pt x="0" y="134938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9080500" y="1158875"/>
            <a:ext cx="2794000" cy="31750"/>
          </a:xfrm>
          <a:custGeom>
            <a:avLst/>
            <a:gdLst/>
            <a:ahLst/>
            <a:cxnLst/>
            <a:rect l="l" t="t" r="r" b="b"/>
            <a:pathLst>
              <a:path w="2794000" h="31750">
                <a:moveTo>
                  <a:pt x="31750" y="0"/>
                </a:moveTo>
                <a:lnTo>
                  <a:pt x="2762250" y="0"/>
                </a:lnTo>
                <a:cubicBezTo>
                  <a:pt x="2779773" y="0"/>
                  <a:pt x="2794000" y="14227"/>
                  <a:pt x="2794000" y="31750"/>
                </a:cubicBezTo>
                <a:lnTo>
                  <a:pt x="2794000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1" name="Shape 29"/>
          <p:cNvSpPr/>
          <p:nvPr/>
        </p:nvSpPr>
        <p:spPr>
          <a:xfrm>
            <a:off x="10382250" y="13017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40146"/>
                </a:moveTo>
                <a:lnTo>
                  <a:pt x="89669" y="32407"/>
                </a:lnTo>
                <a:cubicBezTo>
                  <a:pt x="80367" y="19534"/>
                  <a:pt x="65447" y="11906"/>
                  <a:pt x="49523" y="11906"/>
                </a:cubicBezTo>
                <a:cubicBezTo>
                  <a:pt x="22175" y="11906"/>
                  <a:pt x="0" y="34082"/>
                  <a:pt x="0" y="61429"/>
                </a:cubicBezTo>
                <a:lnTo>
                  <a:pt x="0" y="62396"/>
                </a:lnTo>
                <a:cubicBezTo>
                  <a:pt x="0" y="71177"/>
                  <a:pt x="2307" y="80256"/>
                  <a:pt x="6176" y="89297"/>
                </a:cubicBezTo>
                <a:lnTo>
                  <a:pt x="45616" y="89297"/>
                </a:lnTo>
                <a:cubicBezTo>
                  <a:pt x="46806" y="89297"/>
                  <a:pt x="47885" y="88590"/>
                  <a:pt x="48369" y="87474"/>
                </a:cubicBezTo>
                <a:lnTo>
                  <a:pt x="60201" y="59085"/>
                </a:lnTo>
                <a:cubicBezTo>
                  <a:pt x="61578" y="55811"/>
                  <a:pt x="64777" y="53653"/>
                  <a:pt x="68312" y="53578"/>
                </a:cubicBezTo>
                <a:cubicBezTo>
                  <a:pt x="71847" y="53504"/>
                  <a:pt x="75121" y="55587"/>
                  <a:pt x="76572" y="58824"/>
                </a:cubicBezTo>
                <a:lnTo>
                  <a:pt x="95659" y="101203"/>
                </a:lnTo>
                <a:lnTo>
                  <a:pt x="111063" y="70396"/>
                </a:lnTo>
                <a:cubicBezTo>
                  <a:pt x="112588" y="67382"/>
                  <a:pt x="115677" y="65447"/>
                  <a:pt x="119063" y="65447"/>
                </a:cubicBezTo>
                <a:cubicBezTo>
                  <a:pt x="122448" y="65447"/>
                  <a:pt x="125537" y="67345"/>
                  <a:pt x="127062" y="70396"/>
                </a:cubicBezTo>
                <a:lnTo>
                  <a:pt x="135694" y="87623"/>
                </a:lnTo>
                <a:cubicBezTo>
                  <a:pt x="136215" y="88627"/>
                  <a:pt x="137220" y="89260"/>
                  <a:pt x="138373" y="89260"/>
                </a:cubicBezTo>
                <a:lnTo>
                  <a:pt x="184361" y="89260"/>
                </a:lnTo>
                <a:cubicBezTo>
                  <a:pt x="188268" y="80218"/>
                  <a:pt x="190537" y="71140"/>
                  <a:pt x="190537" y="62359"/>
                </a:cubicBezTo>
                <a:lnTo>
                  <a:pt x="190537" y="61392"/>
                </a:lnTo>
                <a:cubicBezTo>
                  <a:pt x="190500" y="34082"/>
                  <a:pt x="168325" y="11906"/>
                  <a:pt x="140977" y="11906"/>
                </a:cubicBezTo>
                <a:cubicBezTo>
                  <a:pt x="125090" y="11906"/>
                  <a:pt x="110133" y="19534"/>
                  <a:pt x="100831" y="32407"/>
                </a:cubicBezTo>
                <a:lnTo>
                  <a:pt x="95250" y="40109"/>
                </a:lnTo>
                <a:close/>
                <a:moveTo>
                  <a:pt x="174724" y="107156"/>
                </a:moveTo>
                <a:lnTo>
                  <a:pt x="138336" y="107156"/>
                </a:lnTo>
                <a:cubicBezTo>
                  <a:pt x="130448" y="107156"/>
                  <a:pt x="123230" y="102691"/>
                  <a:pt x="119695" y="95622"/>
                </a:cubicBezTo>
                <a:lnTo>
                  <a:pt x="119063" y="94357"/>
                </a:lnTo>
                <a:lnTo>
                  <a:pt x="103250" y="126020"/>
                </a:lnTo>
                <a:cubicBezTo>
                  <a:pt x="101724" y="129108"/>
                  <a:pt x="98524" y="131043"/>
                  <a:pt x="95064" y="130969"/>
                </a:cubicBezTo>
                <a:cubicBezTo>
                  <a:pt x="91604" y="130894"/>
                  <a:pt x="88516" y="128848"/>
                  <a:pt x="87102" y="125723"/>
                </a:cubicBezTo>
                <a:lnTo>
                  <a:pt x="68759" y="84981"/>
                </a:lnTo>
                <a:lnTo>
                  <a:pt x="64852" y="94357"/>
                </a:lnTo>
                <a:cubicBezTo>
                  <a:pt x="61615" y="102133"/>
                  <a:pt x="54025" y="107193"/>
                  <a:pt x="45616" y="107193"/>
                </a:cubicBezTo>
                <a:lnTo>
                  <a:pt x="15776" y="107193"/>
                </a:lnTo>
                <a:cubicBezTo>
                  <a:pt x="33338" y="134652"/>
                  <a:pt x="61540" y="159916"/>
                  <a:pt x="79177" y="173385"/>
                </a:cubicBezTo>
                <a:cubicBezTo>
                  <a:pt x="83790" y="176882"/>
                  <a:pt x="89446" y="178631"/>
                  <a:pt x="95213" y="178631"/>
                </a:cubicBezTo>
                <a:cubicBezTo>
                  <a:pt x="100980" y="178631"/>
                  <a:pt x="106673" y="176919"/>
                  <a:pt x="111249" y="173385"/>
                </a:cubicBezTo>
                <a:cubicBezTo>
                  <a:pt x="128960" y="159879"/>
                  <a:pt x="157163" y="134615"/>
                  <a:pt x="174724" y="107156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2" name="Text 30"/>
          <p:cNvSpPr/>
          <p:nvPr/>
        </p:nvSpPr>
        <p:spPr>
          <a:xfrm>
            <a:off x="9175750" y="1555750"/>
            <a:ext cx="260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Diag. Funcțional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159875" y="1778000"/>
            <a:ext cx="2635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7,710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175750" y="2031899"/>
            <a:ext cx="260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persoane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10159405" y="2279551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42019" y="124668"/>
                </a:moveTo>
                <a:cubicBezTo>
                  <a:pt x="45120" y="127769"/>
                  <a:pt x="50155" y="127769"/>
                  <a:pt x="53256" y="124668"/>
                </a:cubicBezTo>
                <a:lnTo>
                  <a:pt x="92943" y="84981"/>
                </a:lnTo>
                <a:cubicBezTo>
                  <a:pt x="96044" y="81880"/>
                  <a:pt x="96044" y="76845"/>
                  <a:pt x="92943" y="73744"/>
                </a:cubicBezTo>
                <a:cubicBezTo>
                  <a:pt x="89843" y="70644"/>
                  <a:pt x="84807" y="70644"/>
                  <a:pt x="81707" y="73744"/>
                </a:cubicBezTo>
                <a:lnTo>
                  <a:pt x="55563" y="99888"/>
                </a:lnTo>
                <a:lnTo>
                  <a:pt x="55563" y="7938"/>
                </a:lnTo>
                <a:cubicBezTo>
                  <a:pt x="55563" y="3547"/>
                  <a:pt x="52015" y="0"/>
                  <a:pt x="47625" y="0"/>
                </a:cubicBezTo>
                <a:cubicBezTo>
                  <a:pt x="43235" y="0"/>
                  <a:pt x="39688" y="3547"/>
                  <a:pt x="39688" y="7938"/>
                </a:cubicBezTo>
                <a:lnTo>
                  <a:pt x="39688" y="99888"/>
                </a:lnTo>
                <a:lnTo>
                  <a:pt x="13543" y="73744"/>
                </a:lnTo>
                <a:cubicBezTo>
                  <a:pt x="10443" y="70644"/>
                  <a:pt x="5407" y="70644"/>
                  <a:pt x="2307" y="73744"/>
                </a:cubicBezTo>
                <a:cubicBezTo>
                  <a:pt x="-794" y="76845"/>
                  <a:pt x="-794" y="81880"/>
                  <a:pt x="2307" y="84981"/>
                </a:cubicBezTo>
                <a:lnTo>
                  <a:pt x="41994" y="124668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6" name="Text 34"/>
          <p:cNvSpPr/>
          <p:nvPr/>
        </p:nvSpPr>
        <p:spPr>
          <a:xfrm>
            <a:off x="9334500" y="2254149"/>
            <a:ext cx="2444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10,645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17500" y="2698649"/>
            <a:ext cx="7556500" cy="4127500"/>
          </a:xfrm>
          <a:custGeom>
            <a:avLst/>
            <a:gdLst/>
            <a:ahLst/>
            <a:cxnLst/>
            <a:rect l="l" t="t" r="r" b="b"/>
            <a:pathLst>
              <a:path w="7556500" h="4127500">
                <a:moveTo>
                  <a:pt x="63481" y="0"/>
                </a:moveTo>
                <a:lnTo>
                  <a:pt x="7493019" y="0"/>
                </a:lnTo>
                <a:cubicBezTo>
                  <a:pt x="7528079" y="0"/>
                  <a:pt x="7556500" y="28421"/>
                  <a:pt x="7556500" y="63481"/>
                </a:cubicBezTo>
                <a:lnTo>
                  <a:pt x="7556500" y="4064019"/>
                </a:lnTo>
                <a:cubicBezTo>
                  <a:pt x="7556500" y="4099079"/>
                  <a:pt x="7528079" y="4127500"/>
                  <a:pt x="7493019" y="4127500"/>
                </a:cubicBezTo>
                <a:lnTo>
                  <a:pt x="63481" y="4127500"/>
                </a:lnTo>
                <a:cubicBezTo>
                  <a:pt x="28421" y="4127500"/>
                  <a:pt x="0" y="4099079"/>
                  <a:pt x="0" y="4064019"/>
                </a:cubicBezTo>
                <a:lnTo>
                  <a:pt x="0" y="63481"/>
                </a:lnTo>
                <a:cubicBezTo>
                  <a:pt x="0" y="28445"/>
                  <a:pt x="28445" y="0"/>
                  <a:pt x="63481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436563" y="2857399"/>
            <a:ext cx="7318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Comparație Activitate Cabinete</a:t>
            </a:r>
            <a:endParaRPr lang="en-US" sz="1600" dirty="0"/>
          </a:p>
        </p:txBody>
      </p:sp>
      <p:pic>
        <p:nvPicPr>
          <p:cNvPr id="39" name="Image 0" descr="https://kimi-img.moonshot.cn/pub/slides/26-02-23-02:51:30-d6dl0clr1r8pgm3vj1ag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250" y="3206649"/>
            <a:ext cx="5207000" cy="3460750"/>
          </a:xfrm>
          <a:prstGeom prst="roundRect">
            <a:avLst>
              <a:gd name="adj" fmla="val 0"/>
            </a:avLst>
          </a:prstGeom>
        </p:spPr>
      </p:pic>
      <p:sp>
        <p:nvSpPr>
          <p:cNvPr id="40" name="Shape 37"/>
          <p:cNvSpPr/>
          <p:nvPr/>
        </p:nvSpPr>
        <p:spPr>
          <a:xfrm>
            <a:off x="8064500" y="2698649"/>
            <a:ext cx="3810000" cy="4127500"/>
          </a:xfrm>
          <a:custGeom>
            <a:avLst/>
            <a:gdLst/>
            <a:ahLst/>
            <a:cxnLst/>
            <a:rect l="l" t="t" r="r" b="b"/>
            <a:pathLst>
              <a:path w="3810000" h="4127500">
                <a:moveTo>
                  <a:pt x="63513" y="0"/>
                </a:moveTo>
                <a:lnTo>
                  <a:pt x="3746487" y="0"/>
                </a:lnTo>
                <a:cubicBezTo>
                  <a:pt x="3781564" y="0"/>
                  <a:pt x="3810000" y="28436"/>
                  <a:pt x="3810000" y="63513"/>
                </a:cubicBezTo>
                <a:lnTo>
                  <a:pt x="3810000" y="4063987"/>
                </a:lnTo>
                <a:cubicBezTo>
                  <a:pt x="3810000" y="4099064"/>
                  <a:pt x="3781564" y="4127500"/>
                  <a:pt x="3746487" y="4127500"/>
                </a:cubicBezTo>
                <a:lnTo>
                  <a:pt x="63513" y="4127500"/>
                </a:lnTo>
                <a:cubicBezTo>
                  <a:pt x="28436" y="4127500"/>
                  <a:pt x="0" y="4099064"/>
                  <a:pt x="0" y="4063987"/>
                </a:cubicBezTo>
                <a:lnTo>
                  <a:pt x="0" y="63513"/>
                </a:lnTo>
                <a:cubicBezTo>
                  <a:pt x="0" y="28459"/>
                  <a:pt x="28459" y="0"/>
                  <a:pt x="63513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41" name="Text 38"/>
          <p:cNvSpPr/>
          <p:nvPr/>
        </p:nvSpPr>
        <p:spPr>
          <a:xfrm>
            <a:off x="8223250" y="2857399"/>
            <a:ext cx="3571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Detalii Activitate 2025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8223250" y="3206649"/>
            <a:ext cx="3492500" cy="793750"/>
          </a:xfrm>
          <a:custGeom>
            <a:avLst/>
            <a:gdLst/>
            <a:ahLst/>
            <a:cxnLst/>
            <a:rect l="l" t="t" r="r" b="b"/>
            <a:pathLst>
              <a:path w="3492500" h="793750">
                <a:moveTo>
                  <a:pt x="63500" y="0"/>
                </a:moveTo>
                <a:lnTo>
                  <a:pt x="3429000" y="0"/>
                </a:lnTo>
                <a:cubicBezTo>
                  <a:pt x="3464047" y="0"/>
                  <a:pt x="3492500" y="28453"/>
                  <a:pt x="3492500" y="63500"/>
                </a:cubicBezTo>
                <a:lnTo>
                  <a:pt x="3492500" y="730250"/>
                </a:lnTo>
                <a:cubicBezTo>
                  <a:pt x="3492500" y="765297"/>
                  <a:pt x="3464047" y="793750"/>
                  <a:pt x="3429000" y="793750"/>
                </a:cubicBezTo>
                <a:lnTo>
                  <a:pt x="63500" y="793750"/>
                </a:lnTo>
                <a:cubicBezTo>
                  <a:pt x="28453" y="793750"/>
                  <a:pt x="0" y="765297"/>
                  <a:pt x="0" y="73025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3" name="Text 40"/>
          <p:cNvSpPr/>
          <p:nvPr/>
        </p:nvSpPr>
        <p:spPr>
          <a:xfrm>
            <a:off x="8318500" y="3301899"/>
            <a:ext cx="3365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Radiologie</a:t>
            </a:r>
            <a:endParaRPr lang="en-US" sz="1600" dirty="0"/>
          </a:p>
        </p:txBody>
      </p:sp>
      <p:sp>
        <p:nvSpPr>
          <p:cNvPr id="44" name="Text 41"/>
          <p:cNvSpPr/>
          <p:nvPr/>
        </p:nvSpPr>
        <p:spPr>
          <a:xfrm>
            <a:off x="8318500" y="3524149"/>
            <a:ext cx="336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7,724 investigații (95.7% cutie toracică). 2 luni cabinet închis pentru instalare aparat nou digital.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8223250" y="4095649"/>
            <a:ext cx="3492500" cy="793750"/>
          </a:xfrm>
          <a:custGeom>
            <a:avLst/>
            <a:gdLst/>
            <a:ahLst/>
            <a:cxnLst/>
            <a:rect l="l" t="t" r="r" b="b"/>
            <a:pathLst>
              <a:path w="3492500" h="793750">
                <a:moveTo>
                  <a:pt x="63500" y="0"/>
                </a:moveTo>
                <a:lnTo>
                  <a:pt x="3429000" y="0"/>
                </a:lnTo>
                <a:cubicBezTo>
                  <a:pt x="3464047" y="0"/>
                  <a:pt x="3492500" y="28453"/>
                  <a:pt x="3492500" y="63500"/>
                </a:cubicBezTo>
                <a:lnTo>
                  <a:pt x="3492500" y="730250"/>
                </a:lnTo>
                <a:cubicBezTo>
                  <a:pt x="3492500" y="765297"/>
                  <a:pt x="3464047" y="793750"/>
                  <a:pt x="3429000" y="793750"/>
                </a:cubicBezTo>
                <a:lnTo>
                  <a:pt x="63500" y="793750"/>
                </a:lnTo>
                <a:cubicBezTo>
                  <a:pt x="28453" y="793750"/>
                  <a:pt x="0" y="765297"/>
                  <a:pt x="0" y="73025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6" name="Text 43"/>
          <p:cNvSpPr/>
          <p:nvPr/>
        </p:nvSpPr>
        <p:spPr>
          <a:xfrm>
            <a:off x="8318500" y="4190899"/>
            <a:ext cx="3365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Ecografie</a:t>
            </a:r>
            <a:endParaRPr lang="en-US" sz="1600" dirty="0"/>
          </a:p>
        </p:txBody>
      </p:sp>
      <p:sp>
        <p:nvSpPr>
          <p:cNvPr id="47" name="Text 44"/>
          <p:cNvSpPr/>
          <p:nvPr/>
        </p:nvSpPr>
        <p:spPr>
          <a:xfrm>
            <a:off x="8318500" y="4413149"/>
            <a:ext cx="336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2,605 investigații, 1,332 organe abdominale, 578 glanda tiroidă, 170 glande mamare.</a:t>
            </a:r>
            <a:endParaRPr lang="en-US" sz="1600" dirty="0"/>
          </a:p>
        </p:txBody>
      </p:sp>
      <p:sp>
        <p:nvSpPr>
          <p:cNvPr id="48" name="Shape 45"/>
          <p:cNvSpPr/>
          <p:nvPr/>
        </p:nvSpPr>
        <p:spPr>
          <a:xfrm>
            <a:off x="8223250" y="4984649"/>
            <a:ext cx="3492500" cy="793750"/>
          </a:xfrm>
          <a:custGeom>
            <a:avLst/>
            <a:gdLst/>
            <a:ahLst/>
            <a:cxnLst/>
            <a:rect l="l" t="t" r="r" b="b"/>
            <a:pathLst>
              <a:path w="3492500" h="793750">
                <a:moveTo>
                  <a:pt x="63500" y="0"/>
                </a:moveTo>
                <a:lnTo>
                  <a:pt x="3429000" y="0"/>
                </a:lnTo>
                <a:cubicBezTo>
                  <a:pt x="3464047" y="0"/>
                  <a:pt x="3492500" y="28453"/>
                  <a:pt x="3492500" y="63500"/>
                </a:cubicBezTo>
                <a:lnTo>
                  <a:pt x="3492500" y="730250"/>
                </a:lnTo>
                <a:cubicBezTo>
                  <a:pt x="3492500" y="765297"/>
                  <a:pt x="3464047" y="793750"/>
                  <a:pt x="3429000" y="793750"/>
                </a:cubicBezTo>
                <a:lnTo>
                  <a:pt x="63500" y="793750"/>
                </a:lnTo>
                <a:cubicBezTo>
                  <a:pt x="28453" y="793750"/>
                  <a:pt x="0" y="765297"/>
                  <a:pt x="0" y="73025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9" name="Text 46"/>
          <p:cNvSpPr/>
          <p:nvPr/>
        </p:nvSpPr>
        <p:spPr>
          <a:xfrm>
            <a:off x="8318500" y="5079899"/>
            <a:ext cx="3365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Fizioterapie</a:t>
            </a:r>
            <a:endParaRPr lang="en-US" sz="1600" dirty="0"/>
          </a:p>
        </p:txBody>
      </p:sp>
      <p:sp>
        <p:nvSpPr>
          <p:cNvPr id="50" name="Text 47"/>
          <p:cNvSpPr/>
          <p:nvPr/>
        </p:nvSpPr>
        <p:spPr>
          <a:xfrm>
            <a:off x="8318500" y="5302149"/>
            <a:ext cx="336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572 persoane (36 copii), 10,584 ședințe, 18.5 proceduri/bolnav.</a:t>
            </a:r>
            <a:endParaRPr lang="en-US" sz="1600" dirty="0"/>
          </a:p>
        </p:txBody>
      </p:sp>
      <p:sp>
        <p:nvSpPr>
          <p:cNvPr id="51" name="Shape 48"/>
          <p:cNvSpPr/>
          <p:nvPr/>
        </p:nvSpPr>
        <p:spPr>
          <a:xfrm>
            <a:off x="8223250" y="5873649"/>
            <a:ext cx="3492500" cy="793750"/>
          </a:xfrm>
          <a:custGeom>
            <a:avLst/>
            <a:gdLst/>
            <a:ahLst/>
            <a:cxnLst/>
            <a:rect l="l" t="t" r="r" b="b"/>
            <a:pathLst>
              <a:path w="3492500" h="793750">
                <a:moveTo>
                  <a:pt x="63500" y="0"/>
                </a:moveTo>
                <a:lnTo>
                  <a:pt x="3429000" y="0"/>
                </a:lnTo>
                <a:cubicBezTo>
                  <a:pt x="3464047" y="0"/>
                  <a:pt x="3492500" y="28453"/>
                  <a:pt x="3492500" y="63500"/>
                </a:cubicBezTo>
                <a:lnTo>
                  <a:pt x="3492500" y="730250"/>
                </a:lnTo>
                <a:cubicBezTo>
                  <a:pt x="3492500" y="765297"/>
                  <a:pt x="3464047" y="793750"/>
                  <a:pt x="3429000" y="793750"/>
                </a:cubicBezTo>
                <a:lnTo>
                  <a:pt x="63500" y="793750"/>
                </a:lnTo>
                <a:cubicBezTo>
                  <a:pt x="28453" y="793750"/>
                  <a:pt x="0" y="765297"/>
                  <a:pt x="0" y="73025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52" name="Text 49"/>
          <p:cNvSpPr/>
          <p:nvPr/>
        </p:nvSpPr>
        <p:spPr>
          <a:xfrm>
            <a:off x="8318500" y="5968899"/>
            <a:ext cx="3365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Diagnostic Funcțional</a:t>
            </a:r>
            <a:endParaRPr lang="en-US" sz="1600" dirty="0"/>
          </a:p>
        </p:txBody>
      </p:sp>
      <p:sp>
        <p:nvSpPr>
          <p:cNvPr id="53" name="Text 50"/>
          <p:cNvSpPr/>
          <p:nvPr/>
        </p:nvSpPr>
        <p:spPr>
          <a:xfrm>
            <a:off x="8318500" y="6191149"/>
            <a:ext cx="336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7,710 persoane examinate, 8,322 investigații, 1.07 investigații/bolnav.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304" y="331304"/>
            <a:ext cx="11595652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kern="0" spc="52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 • ACTIVITATE MEDICALĂ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1304" y="596348"/>
            <a:ext cx="11678478" cy="331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48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Activitatea Laboratorului și Asistența Gravidelor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1304" y="1027043"/>
            <a:ext cx="795130" cy="33130"/>
          </a:xfrm>
          <a:custGeom>
            <a:avLst/>
            <a:gdLst/>
            <a:ahLst/>
            <a:cxnLst/>
            <a:rect l="l" t="t" r="r" b="b"/>
            <a:pathLst>
              <a:path w="795130" h="33130">
                <a:moveTo>
                  <a:pt x="0" y="0"/>
                </a:moveTo>
                <a:lnTo>
                  <a:pt x="795130" y="0"/>
                </a:lnTo>
                <a:lnTo>
                  <a:pt x="795130" y="33130"/>
                </a:lnTo>
                <a:lnTo>
                  <a:pt x="0" y="3313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31304" y="1192696"/>
            <a:ext cx="5665304" cy="4108174"/>
          </a:xfrm>
          <a:custGeom>
            <a:avLst/>
            <a:gdLst/>
            <a:ahLst/>
            <a:cxnLst/>
            <a:rect l="l" t="t" r="r" b="b"/>
            <a:pathLst>
              <a:path w="5665304" h="4108174">
                <a:moveTo>
                  <a:pt x="66265" y="0"/>
                </a:moveTo>
                <a:lnTo>
                  <a:pt x="5599040" y="0"/>
                </a:lnTo>
                <a:cubicBezTo>
                  <a:pt x="5635637" y="0"/>
                  <a:pt x="5665304" y="29668"/>
                  <a:pt x="5665304" y="66265"/>
                </a:cubicBezTo>
                <a:lnTo>
                  <a:pt x="5665304" y="4041909"/>
                </a:lnTo>
                <a:cubicBezTo>
                  <a:pt x="5665304" y="4078506"/>
                  <a:pt x="5635637" y="4108174"/>
                  <a:pt x="5599040" y="4108174"/>
                </a:cubicBezTo>
                <a:lnTo>
                  <a:pt x="66265" y="4108174"/>
                </a:lnTo>
                <a:cubicBezTo>
                  <a:pt x="29668" y="4108174"/>
                  <a:pt x="0" y="4078506"/>
                  <a:pt x="0" y="4041909"/>
                </a:cubicBezTo>
                <a:lnTo>
                  <a:pt x="0" y="66265"/>
                </a:lnTo>
                <a:cubicBezTo>
                  <a:pt x="0" y="29692"/>
                  <a:pt x="29692" y="0"/>
                  <a:pt x="66265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455543" y="1358348"/>
            <a:ext cx="5416826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04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Activitatea Laboratorului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96957" y="2020957"/>
            <a:ext cx="2600739" cy="1126435"/>
          </a:xfrm>
          <a:custGeom>
            <a:avLst/>
            <a:gdLst/>
            <a:ahLst/>
            <a:cxnLst/>
            <a:rect l="l" t="t" r="r" b="b"/>
            <a:pathLst>
              <a:path w="2600739" h="1126435">
                <a:moveTo>
                  <a:pt x="66257" y="0"/>
                </a:moveTo>
                <a:lnTo>
                  <a:pt x="2534482" y="0"/>
                </a:lnTo>
                <a:cubicBezTo>
                  <a:pt x="2571075" y="0"/>
                  <a:pt x="2600739" y="29664"/>
                  <a:pt x="2600739" y="66257"/>
                </a:cubicBezTo>
                <a:lnTo>
                  <a:pt x="2600739" y="1060178"/>
                </a:lnTo>
                <a:cubicBezTo>
                  <a:pt x="2600739" y="1096771"/>
                  <a:pt x="2571075" y="1126435"/>
                  <a:pt x="2534482" y="1126435"/>
                </a:cubicBezTo>
                <a:lnTo>
                  <a:pt x="66257" y="1126435"/>
                </a:lnTo>
                <a:cubicBezTo>
                  <a:pt x="29664" y="1126435"/>
                  <a:pt x="0" y="1096771"/>
                  <a:pt x="0" y="1060178"/>
                </a:cubicBezTo>
                <a:lnTo>
                  <a:pt x="0" y="66257"/>
                </a:lnTo>
                <a:cubicBezTo>
                  <a:pt x="0" y="29664"/>
                  <a:pt x="29664" y="0"/>
                  <a:pt x="66257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596348" y="2153478"/>
            <a:ext cx="2401957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Total Analize 2025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54935" y="2418522"/>
            <a:ext cx="2484783" cy="331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348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151,343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96348" y="2816087"/>
            <a:ext cx="2401957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361,723 (2024)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230217" y="2020957"/>
            <a:ext cx="2600739" cy="1126435"/>
          </a:xfrm>
          <a:custGeom>
            <a:avLst/>
            <a:gdLst/>
            <a:ahLst/>
            <a:cxnLst/>
            <a:rect l="l" t="t" r="r" b="b"/>
            <a:pathLst>
              <a:path w="2600739" h="1126435">
                <a:moveTo>
                  <a:pt x="66257" y="0"/>
                </a:moveTo>
                <a:lnTo>
                  <a:pt x="2534482" y="0"/>
                </a:lnTo>
                <a:cubicBezTo>
                  <a:pt x="2571075" y="0"/>
                  <a:pt x="2600739" y="29664"/>
                  <a:pt x="2600739" y="66257"/>
                </a:cubicBezTo>
                <a:lnTo>
                  <a:pt x="2600739" y="1060178"/>
                </a:lnTo>
                <a:cubicBezTo>
                  <a:pt x="2600739" y="1096771"/>
                  <a:pt x="2571075" y="1126435"/>
                  <a:pt x="2534482" y="1126435"/>
                </a:cubicBezTo>
                <a:lnTo>
                  <a:pt x="66257" y="1126435"/>
                </a:lnTo>
                <a:cubicBezTo>
                  <a:pt x="29664" y="1126435"/>
                  <a:pt x="0" y="1096771"/>
                  <a:pt x="0" y="1060178"/>
                </a:cubicBezTo>
                <a:lnTo>
                  <a:pt x="0" y="66257"/>
                </a:lnTo>
                <a:cubicBezTo>
                  <a:pt x="0" y="29664"/>
                  <a:pt x="29664" y="0"/>
                  <a:pt x="66257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3329609" y="2153478"/>
            <a:ext cx="2401957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Analize la 1 Persoană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288196" y="2418522"/>
            <a:ext cx="2484783" cy="331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348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5.4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329609" y="2816087"/>
            <a:ext cx="2401957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4.15 (2024)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13522" y="3279913"/>
            <a:ext cx="5317435" cy="662609"/>
          </a:xfrm>
          <a:custGeom>
            <a:avLst/>
            <a:gdLst/>
            <a:ahLst/>
            <a:cxnLst/>
            <a:rect l="l" t="t" r="r" b="b"/>
            <a:pathLst>
              <a:path w="5317435" h="662609">
                <a:moveTo>
                  <a:pt x="0" y="0"/>
                </a:moveTo>
                <a:lnTo>
                  <a:pt x="5284304" y="0"/>
                </a:lnTo>
                <a:cubicBezTo>
                  <a:pt x="5302602" y="0"/>
                  <a:pt x="5317435" y="14833"/>
                  <a:pt x="5317435" y="33130"/>
                </a:cubicBezTo>
                <a:lnTo>
                  <a:pt x="5317435" y="629478"/>
                </a:lnTo>
                <a:cubicBezTo>
                  <a:pt x="5317435" y="647776"/>
                  <a:pt x="5302602" y="662609"/>
                  <a:pt x="5284304" y="662609"/>
                </a:cubicBezTo>
                <a:lnTo>
                  <a:pt x="0" y="662609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513522" y="3279913"/>
            <a:ext cx="33130" cy="662609"/>
          </a:xfrm>
          <a:custGeom>
            <a:avLst/>
            <a:gdLst/>
            <a:ahLst/>
            <a:cxnLst/>
            <a:rect l="l" t="t" r="r" b="b"/>
            <a:pathLst>
              <a:path w="33130" h="662609">
                <a:moveTo>
                  <a:pt x="0" y="0"/>
                </a:moveTo>
                <a:lnTo>
                  <a:pt x="33130" y="0"/>
                </a:lnTo>
                <a:lnTo>
                  <a:pt x="33130" y="662609"/>
                </a:lnTo>
                <a:lnTo>
                  <a:pt x="0" y="662609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7" name="Text 15"/>
          <p:cNvSpPr/>
          <p:nvPr/>
        </p:nvSpPr>
        <p:spPr>
          <a:xfrm>
            <a:off x="662609" y="3412435"/>
            <a:ext cx="5102087" cy="397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Notă:</a:t>
            </a:r>
            <a:r>
              <a:rPr lang="en-US" sz="1043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Scăderea numărului de analize se datorează modificărilor în protocolul de investigații.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96957" y="4075043"/>
            <a:ext cx="2617304" cy="331304"/>
          </a:xfrm>
          <a:custGeom>
            <a:avLst/>
            <a:gdLst/>
            <a:ahLst/>
            <a:cxnLst/>
            <a:rect l="l" t="t" r="r" b="b"/>
            <a:pathLst>
              <a:path w="2617304" h="331304">
                <a:moveTo>
                  <a:pt x="33130" y="0"/>
                </a:moveTo>
                <a:lnTo>
                  <a:pt x="2584174" y="0"/>
                </a:lnTo>
                <a:cubicBezTo>
                  <a:pt x="2602471" y="0"/>
                  <a:pt x="2617304" y="14833"/>
                  <a:pt x="2617304" y="33130"/>
                </a:cubicBezTo>
                <a:lnTo>
                  <a:pt x="2617304" y="298174"/>
                </a:lnTo>
                <a:cubicBezTo>
                  <a:pt x="2617304" y="316471"/>
                  <a:pt x="2602471" y="331304"/>
                  <a:pt x="2584174" y="331304"/>
                </a:cubicBezTo>
                <a:lnTo>
                  <a:pt x="33130" y="331304"/>
                </a:lnTo>
                <a:cubicBezTo>
                  <a:pt x="14833" y="331304"/>
                  <a:pt x="0" y="316471"/>
                  <a:pt x="0" y="298174"/>
                </a:cubicBezTo>
                <a:lnTo>
                  <a:pt x="0" y="33130"/>
                </a:lnTo>
                <a:cubicBezTo>
                  <a:pt x="0" y="14833"/>
                  <a:pt x="14833" y="0"/>
                  <a:pt x="3313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563217" y="4141304"/>
            <a:ext cx="695739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Biochimice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2596701" y="4141304"/>
            <a:ext cx="513522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105,970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213652" y="4075043"/>
            <a:ext cx="2617304" cy="331304"/>
          </a:xfrm>
          <a:custGeom>
            <a:avLst/>
            <a:gdLst/>
            <a:ahLst/>
            <a:cxnLst/>
            <a:rect l="l" t="t" r="r" b="b"/>
            <a:pathLst>
              <a:path w="2617304" h="331304">
                <a:moveTo>
                  <a:pt x="33130" y="0"/>
                </a:moveTo>
                <a:lnTo>
                  <a:pt x="2584174" y="0"/>
                </a:lnTo>
                <a:cubicBezTo>
                  <a:pt x="2602471" y="0"/>
                  <a:pt x="2617304" y="14833"/>
                  <a:pt x="2617304" y="33130"/>
                </a:cubicBezTo>
                <a:lnTo>
                  <a:pt x="2617304" y="298174"/>
                </a:lnTo>
                <a:cubicBezTo>
                  <a:pt x="2617304" y="316471"/>
                  <a:pt x="2602471" y="331304"/>
                  <a:pt x="2584174" y="331304"/>
                </a:cubicBezTo>
                <a:lnTo>
                  <a:pt x="33130" y="331304"/>
                </a:lnTo>
                <a:cubicBezTo>
                  <a:pt x="14833" y="331304"/>
                  <a:pt x="0" y="316471"/>
                  <a:pt x="0" y="298174"/>
                </a:cubicBezTo>
                <a:lnTo>
                  <a:pt x="0" y="33130"/>
                </a:lnTo>
                <a:cubicBezTo>
                  <a:pt x="0" y="14833"/>
                  <a:pt x="14833" y="0"/>
                  <a:pt x="3313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3279913" y="4141304"/>
            <a:ext cx="447261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Clinice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390011" y="4141304"/>
            <a:ext cx="438978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20,168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96957" y="4505739"/>
            <a:ext cx="2617304" cy="331304"/>
          </a:xfrm>
          <a:custGeom>
            <a:avLst/>
            <a:gdLst/>
            <a:ahLst/>
            <a:cxnLst/>
            <a:rect l="l" t="t" r="r" b="b"/>
            <a:pathLst>
              <a:path w="2617304" h="331304">
                <a:moveTo>
                  <a:pt x="33130" y="0"/>
                </a:moveTo>
                <a:lnTo>
                  <a:pt x="2584174" y="0"/>
                </a:lnTo>
                <a:cubicBezTo>
                  <a:pt x="2602471" y="0"/>
                  <a:pt x="2617304" y="14833"/>
                  <a:pt x="2617304" y="33130"/>
                </a:cubicBezTo>
                <a:lnTo>
                  <a:pt x="2617304" y="298174"/>
                </a:lnTo>
                <a:cubicBezTo>
                  <a:pt x="2617304" y="316471"/>
                  <a:pt x="2602471" y="331304"/>
                  <a:pt x="2584174" y="331304"/>
                </a:cubicBezTo>
                <a:lnTo>
                  <a:pt x="33130" y="331304"/>
                </a:lnTo>
                <a:cubicBezTo>
                  <a:pt x="14833" y="331304"/>
                  <a:pt x="0" y="316471"/>
                  <a:pt x="0" y="298174"/>
                </a:cubicBezTo>
                <a:lnTo>
                  <a:pt x="0" y="33130"/>
                </a:lnTo>
                <a:cubicBezTo>
                  <a:pt x="0" y="14833"/>
                  <a:pt x="14833" y="0"/>
                  <a:pt x="3313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563217" y="4572000"/>
            <a:ext cx="861391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Hematologice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2700130" y="4572000"/>
            <a:ext cx="414130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15,733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213652" y="4505739"/>
            <a:ext cx="2617304" cy="331304"/>
          </a:xfrm>
          <a:custGeom>
            <a:avLst/>
            <a:gdLst/>
            <a:ahLst/>
            <a:cxnLst/>
            <a:rect l="l" t="t" r="r" b="b"/>
            <a:pathLst>
              <a:path w="2617304" h="331304">
                <a:moveTo>
                  <a:pt x="33130" y="0"/>
                </a:moveTo>
                <a:lnTo>
                  <a:pt x="2584174" y="0"/>
                </a:lnTo>
                <a:cubicBezTo>
                  <a:pt x="2602471" y="0"/>
                  <a:pt x="2617304" y="14833"/>
                  <a:pt x="2617304" y="33130"/>
                </a:cubicBezTo>
                <a:lnTo>
                  <a:pt x="2617304" y="298174"/>
                </a:lnTo>
                <a:cubicBezTo>
                  <a:pt x="2617304" y="316471"/>
                  <a:pt x="2602471" y="331304"/>
                  <a:pt x="2584174" y="331304"/>
                </a:cubicBezTo>
                <a:lnTo>
                  <a:pt x="33130" y="331304"/>
                </a:lnTo>
                <a:cubicBezTo>
                  <a:pt x="14833" y="331304"/>
                  <a:pt x="0" y="316471"/>
                  <a:pt x="0" y="298174"/>
                </a:cubicBezTo>
                <a:lnTo>
                  <a:pt x="0" y="33130"/>
                </a:lnTo>
                <a:cubicBezTo>
                  <a:pt x="0" y="14833"/>
                  <a:pt x="14833" y="0"/>
                  <a:pt x="3313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3279913" y="4572000"/>
            <a:ext cx="770283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Imunologice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465797" y="4572000"/>
            <a:ext cx="364435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7,245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195391" y="1192696"/>
            <a:ext cx="5665304" cy="4108174"/>
          </a:xfrm>
          <a:custGeom>
            <a:avLst/>
            <a:gdLst/>
            <a:ahLst/>
            <a:cxnLst/>
            <a:rect l="l" t="t" r="r" b="b"/>
            <a:pathLst>
              <a:path w="5665304" h="4108174">
                <a:moveTo>
                  <a:pt x="66265" y="0"/>
                </a:moveTo>
                <a:lnTo>
                  <a:pt x="5599040" y="0"/>
                </a:lnTo>
                <a:cubicBezTo>
                  <a:pt x="5635637" y="0"/>
                  <a:pt x="5665304" y="29668"/>
                  <a:pt x="5665304" y="66265"/>
                </a:cubicBezTo>
                <a:lnTo>
                  <a:pt x="5665304" y="4041909"/>
                </a:lnTo>
                <a:cubicBezTo>
                  <a:pt x="5665304" y="4078506"/>
                  <a:pt x="5635637" y="4108174"/>
                  <a:pt x="5599040" y="4108174"/>
                </a:cubicBezTo>
                <a:lnTo>
                  <a:pt x="66265" y="4108174"/>
                </a:lnTo>
                <a:cubicBezTo>
                  <a:pt x="29668" y="4108174"/>
                  <a:pt x="0" y="4078506"/>
                  <a:pt x="0" y="4041909"/>
                </a:cubicBezTo>
                <a:lnTo>
                  <a:pt x="0" y="66265"/>
                </a:lnTo>
                <a:cubicBezTo>
                  <a:pt x="0" y="29692"/>
                  <a:pt x="29692" y="0"/>
                  <a:pt x="66265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319630" y="1358348"/>
            <a:ext cx="5416826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04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Asistența Medicală Gravidelor</a:t>
            </a:r>
            <a:endParaRPr lang="en-US" sz="1600" dirty="0"/>
          </a:p>
        </p:txBody>
      </p:sp>
      <p:pic>
        <p:nvPicPr>
          <p:cNvPr id="32" name="Image 0" descr="https://kimi-img.moonshot.cn/pub/slides/26-02-23-02:51:30-d6dl0clrnuile64du2i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61043" y="1722783"/>
            <a:ext cx="4538870" cy="1656522"/>
          </a:xfrm>
          <a:prstGeom prst="roundRect">
            <a:avLst>
              <a:gd name="adj" fmla="val 0"/>
            </a:avLst>
          </a:prstGeom>
        </p:spPr>
      </p:pic>
      <p:sp>
        <p:nvSpPr>
          <p:cNvPr id="33" name="Shape 30"/>
          <p:cNvSpPr/>
          <p:nvPr/>
        </p:nvSpPr>
        <p:spPr>
          <a:xfrm>
            <a:off x="6361043" y="3478801"/>
            <a:ext cx="5334000" cy="364435"/>
          </a:xfrm>
          <a:custGeom>
            <a:avLst/>
            <a:gdLst/>
            <a:ahLst/>
            <a:cxnLst/>
            <a:rect l="l" t="t" r="r" b="b"/>
            <a:pathLst>
              <a:path w="5334000" h="364435">
                <a:moveTo>
                  <a:pt x="33131" y="0"/>
                </a:moveTo>
                <a:lnTo>
                  <a:pt x="5300869" y="0"/>
                </a:lnTo>
                <a:cubicBezTo>
                  <a:pt x="5319167" y="0"/>
                  <a:pt x="5334000" y="14833"/>
                  <a:pt x="5334000" y="33131"/>
                </a:cubicBezTo>
                <a:lnTo>
                  <a:pt x="5334000" y="331304"/>
                </a:lnTo>
                <a:cubicBezTo>
                  <a:pt x="5334000" y="349602"/>
                  <a:pt x="5319167" y="364435"/>
                  <a:pt x="5300869" y="364435"/>
                </a:cubicBezTo>
                <a:lnTo>
                  <a:pt x="33131" y="364435"/>
                </a:lnTo>
                <a:cubicBezTo>
                  <a:pt x="14845" y="364435"/>
                  <a:pt x="0" y="349589"/>
                  <a:pt x="0" y="331304"/>
                </a:cubicBezTo>
                <a:lnTo>
                  <a:pt x="0" y="33131"/>
                </a:lnTo>
                <a:cubicBezTo>
                  <a:pt x="0" y="14845"/>
                  <a:pt x="14845" y="0"/>
                  <a:pt x="33131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4" name="Text 31"/>
          <p:cNvSpPr/>
          <p:nvPr/>
        </p:nvSpPr>
        <p:spPr>
          <a:xfrm>
            <a:off x="6427304" y="3561627"/>
            <a:ext cx="1656522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Evidență precoce (&lt;12 săpt.)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11262381" y="3545062"/>
            <a:ext cx="438978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91.3%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6361043" y="3909496"/>
            <a:ext cx="5334000" cy="364435"/>
          </a:xfrm>
          <a:custGeom>
            <a:avLst/>
            <a:gdLst/>
            <a:ahLst/>
            <a:cxnLst/>
            <a:rect l="l" t="t" r="r" b="b"/>
            <a:pathLst>
              <a:path w="5334000" h="364435">
                <a:moveTo>
                  <a:pt x="33131" y="0"/>
                </a:moveTo>
                <a:lnTo>
                  <a:pt x="5300869" y="0"/>
                </a:lnTo>
                <a:cubicBezTo>
                  <a:pt x="5319167" y="0"/>
                  <a:pt x="5334000" y="14833"/>
                  <a:pt x="5334000" y="33131"/>
                </a:cubicBezTo>
                <a:lnTo>
                  <a:pt x="5334000" y="331304"/>
                </a:lnTo>
                <a:cubicBezTo>
                  <a:pt x="5334000" y="349602"/>
                  <a:pt x="5319167" y="364435"/>
                  <a:pt x="5300869" y="364435"/>
                </a:cubicBezTo>
                <a:lnTo>
                  <a:pt x="33131" y="364435"/>
                </a:lnTo>
                <a:cubicBezTo>
                  <a:pt x="14845" y="364435"/>
                  <a:pt x="0" y="349589"/>
                  <a:pt x="0" y="331304"/>
                </a:cubicBezTo>
                <a:lnTo>
                  <a:pt x="0" y="33131"/>
                </a:lnTo>
                <a:cubicBezTo>
                  <a:pt x="0" y="14845"/>
                  <a:pt x="14845" y="0"/>
                  <a:pt x="33131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7" name="Text 34"/>
          <p:cNvSpPr/>
          <p:nvPr/>
        </p:nvSpPr>
        <p:spPr>
          <a:xfrm>
            <a:off x="6427304" y="3992323"/>
            <a:ext cx="1109870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Nașteri premature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11312180" y="3975757"/>
            <a:ext cx="389283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3.3%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6361043" y="4340192"/>
            <a:ext cx="5334000" cy="364435"/>
          </a:xfrm>
          <a:custGeom>
            <a:avLst/>
            <a:gdLst/>
            <a:ahLst/>
            <a:cxnLst/>
            <a:rect l="l" t="t" r="r" b="b"/>
            <a:pathLst>
              <a:path w="5334000" h="364435">
                <a:moveTo>
                  <a:pt x="33131" y="0"/>
                </a:moveTo>
                <a:lnTo>
                  <a:pt x="5300869" y="0"/>
                </a:lnTo>
                <a:cubicBezTo>
                  <a:pt x="5319167" y="0"/>
                  <a:pt x="5334000" y="14833"/>
                  <a:pt x="5334000" y="33131"/>
                </a:cubicBezTo>
                <a:lnTo>
                  <a:pt x="5334000" y="331304"/>
                </a:lnTo>
                <a:cubicBezTo>
                  <a:pt x="5334000" y="349602"/>
                  <a:pt x="5319167" y="364435"/>
                  <a:pt x="5300869" y="364435"/>
                </a:cubicBezTo>
                <a:lnTo>
                  <a:pt x="33131" y="364435"/>
                </a:lnTo>
                <a:cubicBezTo>
                  <a:pt x="14845" y="364435"/>
                  <a:pt x="0" y="349589"/>
                  <a:pt x="0" y="331304"/>
                </a:cubicBezTo>
                <a:lnTo>
                  <a:pt x="0" y="33131"/>
                </a:lnTo>
                <a:cubicBezTo>
                  <a:pt x="0" y="14845"/>
                  <a:pt x="14845" y="0"/>
                  <a:pt x="33131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0" name="Text 37"/>
          <p:cNvSpPr/>
          <p:nvPr/>
        </p:nvSpPr>
        <p:spPr>
          <a:xfrm>
            <a:off x="6427304" y="4423018"/>
            <a:ext cx="1540565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Examinare eco 18-21 săpt.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11259999" y="4406453"/>
            <a:ext cx="447261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96.1%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6361043" y="4770888"/>
            <a:ext cx="5334000" cy="364435"/>
          </a:xfrm>
          <a:custGeom>
            <a:avLst/>
            <a:gdLst/>
            <a:ahLst/>
            <a:cxnLst/>
            <a:rect l="l" t="t" r="r" b="b"/>
            <a:pathLst>
              <a:path w="5334000" h="364435">
                <a:moveTo>
                  <a:pt x="33131" y="0"/>
                </a:moveTo>
                <a:lnTo>
                  <a:pt x="5300869" y="0"/>
                </a:lnTo>
                <a:cubicBezTo>
                  <a:pt x="5319167" y="0"/>
                  <a:pt x="5334000" y="14833"/>
                  <a:pt x="5334000" y="33131"/>
                </a:cubicBezTo>
                <a:lnTo>
                  <a:pt x="5334000" y="331304"/>
                </a:lnTo>
                <a:cubicBezTo>
                  <a:pt x="5334000" y="349602"/>
                  <a:pt x="5319167" y="364435"/>
                  <a:pt x="5300869" y="364435"/>
                </a:cubicBezTo>
                <a:lnTo>
                  <a:pt x="33131" y="364435"/>
                </a:lnTo>
                <a:cubicBezTo>
                  <a:pt x="14845" y="364435"/>
                  <a:pt x="0" y="349589"/>
                  <a:pt x="0" y="331304"/>
                </a:cubicBezTo>
                <a:lnTo>
                  <a:pt x="0" y="33131"/>
                </a:lnTo>
                <a:cubicBezTo>
                  <a:pt x="0" y="14845"/>
                  <a:pt x="14845" y="0"/>
                  <a:pt x="33131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3" name="Text 40"/>
          <p:cNvSpPr/>
          <p:nvPr/>
        </p:nvSpPr>
        <p:spPr>
          <a:xfrm>
            <a:off x="6427304" y="4853714"/>
            <a:ext cx="737152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Testare HIV</a:t>
            </a:r>
            <a:endParaRPr lang="en-US" sz="1600" dirty="0"/>
          </a:p>
        </p:txBody>
      </p:sp>
      <p:sp>
        <p:nvSpPr>
          <p:cNvPr id="44" name="Text 41"/>
          <p:cNvSpPr/>
          <p:nvPr/>
        </p:nvSpPr>
        <p:spPr>
          <a:xfrm>
            <a:off x="11266005" y="4837149"/>
            <a:ext cx="438978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100%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331304" y="5433496"/>
            <a:ext cx="11529391" cy="1093304"/>
          </a:xfrm>
          <a:custGeom>
            <a:avLst/>
            <a:gdLst/>
            <a:ahLst/>
            <a:cxnLst/>
            <a:rect l="l" t="t" r="r" b="b"/>
            <a:pathLst>
              <a:path w="11529391" h="1093304">
                <a:moveTo>
                  <a:pt x="66265" y="0"/>
                </a:moveTo>
                <a:lnTo>
                  <a:pt x="11463126" y="0"/>
                </a:lnTo>
                <a:cubicBezTo>
                  <a:pt x="11499723" y="0"/>
                  <a:pt x="11529391" y="29668"/>
                  <a:pt x="11529391" y="66265"/>
                </a:cubicBezTo>
                <a:lnTo>
                  <a:pt x="11529391" y="1027039"/>
                </a:lnTo>
                <a:cubicBezTo>
                  <a:pt x="11529391" y="1063636"/>
                  <a:pt x="11499723" y="1093304"/>
                  <a:pt x="11463126" y="1093304"/>
                </a:cubicBezTo>
                <a:lnTo>
                  <a:pt x="66265" y="1093304"/>
                </a:lnTo>
                <a:cubicBezTo>
                  <a:pt x="29668" y="1093304"/>
                  <a:pt x="0" y="1063636"/>
                  <a:pt x="0" y="1027039"/>
                </a:cubicBezTo>
                <a:lnTo>
                  <a:pt x="0" y="66265"/>
                </a:lnTo>
                <a:cubicBezTo>
                  <a:pt x="0" y="29692"/>
                  <a:pt x="29692" y="0"/>
                  <a:pt x="66265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46" name="Text 43"/>
          <p:cNvSpPr/>
          <p:nvPr/>
        </p:nvSpPr>
        <p:spPr>
          <a:xfrm>
            <a:off x="463826" y="5566018"/>
            <a:ext cx="11347174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4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Rezultate Obstetricale 2025</a:t>
            </a:r>
            <a:endParaRPr lang="en-US" sz="1600" dirty="0"/>
          </a:p>
        </p:txBody>
      </p:sp>
      <p:sp>
        <p:nvSpPr>
          <p:cNvPr id="47" name="Text 44"/>
          <p:cNvSpPr/>
          <p:nvPr/>
        </p:nvSpPr>
        <p:spPr>
          <a:xfrm>
            <a:off x="430696" y="5897323"/>
            <a:ext cx="2211457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Gravide la Evidență</a:t>
            </a:r>
            <a:endParaRPr lang="en-US" sz="1600" dirty="0"/>
          </a:p>
        </p:txBody>
      </p:sp>
      <p:sp>
        <p:nvSpPr>
          <p:cNvPr id="48" name="Text 45"/>
          <p:cNvSpPr/>
          <p:nvPr/>
        </p:nvSpPr>
        <p:spPr>
          <a:xfrm>
            <a:off x="414130" y="6129236"/>
            <a:ext cx="2244587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65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231</a:t>
            </a:r>
            <a:endParaRPr lang="en-US" sz="1600" dirty="0"/>
          </a:p>
        </p:txBody>
      </p:sp>
      <p:sp>
        <p:nvSpPr>
          <p:cNvPr id="49" name="Text 46"/>
          <p:cNvSpPr/>
          <p:nvPr/>
        </p:nvSpPr>
        <p:spPr>
          <a:xfrm>
            <a:off x="2710070" y="5897323"/>
            <a:ext cx="2211457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Nașteri în Termen</a:t>
            </a:r>
            <a:endParaRPr lang="en-US" sz="1600" dirty="0"/>
          </a:p>
        </p:txBody>
      </p:sp>
      <p:sp>
        <p:nvSpPr>
          <p:cNvPr id="50" name="Text 47"/>
          <p:cNvSpPr/>
          <p:nvPr/>
        </p:nvSpPr>
        <p:spPr>
          <a:xfrm>
            <a:off x="2693504" y="6129236"/>
            <a:ext cx="2244587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65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92.1%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4989444" y="5897323"/>
            <a:ext cx="2211457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Nou-născuți Vii</a:t>
            </a:r>
            <a:endParaRPr lang="en-US" sz="1600" dirty="0"/>
          </a:p>
        </p:txBody>
      </p:sp>
      <p:sp>
        <p:nvSpPr>
          <p:cNvPr id="52" name="Text 49"/>
          <p:cNvSpPr/>
          <p:nvPr/>
        </p:nvSpPr>
        <p:spPr>
          <a:xfrm>
            <a:off x="4972878" y="6129236"/>
            <a:ext cx="2244587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65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167</a:t>
            </a:r>
            <a:endParaRPr lang="en-US" sz="1600" dirty="0"/>
          </a:p>
        </p:txBody>
      </p:sp>
      <p:sp>
        <p:nvSpPr>
          <p:cNvPr id="53" name="Text 50"/>
          <p:cNvSpPr/>
          <p:nvPr/>
        </p:nvSpPr>
        <p:spPr>
          <a:xfrm>
            <a:off x="7268818" y="5897323"/>
            <a:ext cx="2211457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Maladii Extragenitale</a:t>
            </a:r>
            <a:endParaRPr lang="en-US" sz="1600" dirty="0"/>
          </a:p>
        </p:txBody>
      </p:sp>
      <p:sp>
        <p:nvSpPr>
          <p:cNvPr id="54" name="Text 51"/>
          <p:cNvSpPr/>
          <p:nvPr/>
        </p:nvSpPr>
        <p:spPr>
          <a:xfrm>
            <a:off x="7252252" y="6129236"/>
            <a:ext cx="2244587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65" b="1" dirty="0">
                <a:solidFill>
                  <a:srgbClr val="8D99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32</a:t>
            </a:r>
            <a:endParaRPr lang="en-US" sz="1600" dirty="0"/>
          </a:p>
        </p:txBody>
      </p:sp>
      <p:sp>
        <p:nvSpPr>
          <p:cNvPr id="55" name="Text 52"/>
          <p:cNvSpPr/>
          <p:nvPr/>
        </p:nvSpPr>
        <p:spPr>
          <a:xfrm>
            <a:off x="9548192" y="5897323"/>
            <a:ext cx="2211457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Anemii</a:t>
            </a:r>
            <a:endParaRPr lang="en-US" sz="1600" dirty="0"/>
          </a:p>
        </p:txBody>
      </p:sp>
      <p:sp>
        <p:nvSpPr>
          <p:cNvPr id="56" name="Text 53"/>
          <p:cNvSpPr/>
          <p:nvPr/>
        </p:nvSpPr>
        <p:spPr>
          <a:xfrm>
            <a:off x="9531626" y="6129236"/>
            <a:ext cx="2244587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65" b="1" dirty="0">
                <a:solidFill>
                  <a:srgbClr val="8D99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10.0%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NAVIGAȚIE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Cuprins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954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2228970"/>
            <a:ext cx="5581650" cy="1066800"/>
          </a:xfrm>
          <a:custGeom>
            <a:avLst/>
            <a:gdLst/>
            <a:ahLst/>
            <a:cxnLst/>
            <a:rect l="l" t="t" r="r" b="b"/>
            <a:pathLst>
              <a:path w="5581650" h="1066800">
                <a:moveTo>
                  <a:pt x="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990598"/>
                </a:lnTo>
                <a:cubicBezTo>
                  <a:pt x="5581650" y="1032683"/>
                  <a:pt x="5547533" y="1066800"/>
                  <a:pt x="5505448" y="1066800"/>
                </a:cubicBez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2228970"/>
            <a:ext cx="38100" cy="1066800"/>
          </a:xfrm>
          <a:custGeom>
            <a:avLst/>
            <a:gdLst/>
            <a:ahLst/>
            <a:cxnLst/>
            <a:rect l="l" t="t" r="r" b="b"/>
            <a:pathLst>
              <a:path w="38100" h="1066800">
                <a:moveTo>
                  <a:pt x="0" y="0"/>
                </a:moveTo>
                <a:lnTo>
                  <a:pt x="38100" y="0"/>
                </a:lnTo>
                <a:lnTo>
                  <a:pt x="381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647700" y="245757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590550" y="245757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33500" y="2457570"/>
            <a:ext cx="4133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Resurse Umane și Personal Medical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33500" y="2838450"/>
            <a:ext cx="4095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Analiza evoluției personalului medical în </a:t>
            </a:r>
            <a:r>
              <a:rPr lang="en-US" sz="1200" dirty="0" err="1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perioada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2024-2025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229350" y="2228970"/>
            <a:ext cx="5581650" cy="1066800"/>
          </a:xfrm>
          <a:custGeom>
            <a:avLst/>
            <a:gdLst/>
            <a:ahLst/>
            <a:cxnLst/>
            <a:rect l="l" t="t" r="r" b="b"/>
            <a:pathLst>
              <a:path w="5581650" h="1066800">
                <a:moveTo>
                  <a:pt x="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990598"/>
                </a:lnTo>
                <a:cubicBezTo>
                  <a:pt x="5581650" y="1032683"/>
                  <a:pt x="5547533" y="1066800"/>
                  <a:pt x="5505448" y="1066800"/>
                </a:cubicBez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6229350" y="2228970"/>
            <a:ext cx="38100" cy="1066800"/>
          </a:xfrm>
          <a:custGeom>
            <a:avLst/>
            <a:gdLst/>
            <a:ahLst/>
            <a:cxnLst/>
            <a:rect l="l" t="t" r="r" b="b"/>
            <a:pathLst>
              <a:path w="38100" h="1066800">
                <a:moveTo>
                  <a:pt x="0" y="0"/>
                </a:moveTo>
                <a:lnTo>
                  <a:pt x="38100" y="0"/>
                </a:lnTo>
                <a:lnTo>
                  <a:pt x="381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3" name="Shape 11"/>
          <p:cNvSpPr/>
          <p:nvPr/>
        </p:nvSpPr>
        <p:spPr>
          <a:xfrm>
            <a:off x="6477000" y="245757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4" name="Text 12"/>
          <p:cNvSpPr/>
          <p:nvPr/>
        </p:nvSpPr>
        <p:spPr>
          <a:xfrm>
            <a:off x="6419850" y="245757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62800" y="2457570"/>
            <a:ext cx="3314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Indicatori Economico-Financiari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162800" y="2838450"/>
            <a:ext cx="3276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Analiza performanțelor financiare și a investițiilor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00050" y="3524250"/>
            <a:ext cx="5581650" cy="1066800"/>
          </a:xfrm>
          <a:custGeom>
            <a:avLst/>
            <a:gdLst/>
            <a:ahLst/>
            <a:cxnLst/>
            <a:rect l="l" t="t" r="r" b="b"/>
            <a:pathLst>
              <a:path w="5581650" h="1066800">
                <a:moveTo>
                  <a:pt x="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990598"/>
                </a:lnTo>
                <a:cubicBezTo>
                  <a:pt x="5581650" y="1032683"/>
                  <a:pt x="5547533" y="1066800"/>
                  <a:pt x="5505448" y="1066800"/>
                </a:cubicBez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400050" y="3524250"/>
            <a:ext cx="38100" cy="1066800"/>
          </a:xfrm>
          <a:custGeom>
            <a:avLst/>
            <a:gdLst/>
            <a:ahLst/>
            <a:cxnLst/>
            <a:rect l="l" t="t" r="r" b="b"/>
            <a:pathLst>
              <a:path w="38100" h="1066800">
                <a:moveTo>
                  <a:pt x="0" y="0"/>
                </a:moveTo>
                <a:lnTo>
                  <a:pt x="38100" y="0"/>
                </a:lnTo>
                <a:lnTo>
                  <a:pt x="381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9" name="Shape 17"/>
          <p:cNvSpPr/>
          <p:nvPr/>
        </p:nvSpPr>
        <p:spPr>
          <a:xfrm>
            <a:off x="647700" y="37528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0" name="Text 18"/>
          <p:cNvSpPr/>
          <p:nvPr/>
        </p:nvSpPr>
        <p:spPr>
          <a:xfrm>
            <a:off x="590550" y="37528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333500" y="3752850"/>
            <a:ext cx="30956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Date Demografice și Populație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333500" y="4133731"/>
            <a:ext cx="3057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Evoluția demografică a populației deservite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29350" y="3524250"/>
            <a:ext cx="5581650" cy="1066800"/>
          </a:xfrm>
          <a:custGeom>
            <a:avLst/>
            <a:gdLst/>
            <a:ahLst/>
            <a:cxnLst/>
            <a:rect l="l" t="t" r="r" b="b"/>
            <a:pathLst>
              <a:path w="5581650" h="1066800">
                <a:moveTo>
                  <a:pt x="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990598"/>
                </a:lnTo>
                <a:cubicBezTo>
                  <a:pt x="5581650" y="1032683"/>
                  <a:pt x="5547533" y="1066800"/>
                  <a:pt x="5505448" y="1066800"/>
                </a:cubicBez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229350" y="3524250"/>
            <a:ext cx="38100" cy="1066800"/>
          </a:xfrm>
          <a:custGeom>
            <a:avLst/>
            <a:gdLst/>
            <a:ahLst/>
            <a:cxnLst/>
            <a:rect l="l" t="t" r="r" b="b"/>
            <a:pathLst>
              <a:path w="38100" h="1066800">
                <a:moveTo>
                  <a:pt x="0" y="0"/>
                </a:moveTo>
                <a:lnTo>
                  <a:pt x="38100" y="0"/>
                </a:lnTo>
                <a:lnTo>
                  <a:pt x="381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5" name="Shape 23"/>
          <p:cNvSpPr/>
          <p:nvPr/>
        </p:nvSpPr>
        <p:spPr>
          <a:xfrm>
            <a:off x="6477000" y="37528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6" name="Text 24"/>
          <p:cNvSpPr/>
          <p:nvPr/>
        </p:nvSpPr>
        <p:spPr>
          <a:xfrm>
            <a:off x="6419850" y="37528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62800" y="3752850"/>
            <a:ext cx="32099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Indicatori de Sănătate Publică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162800" y="4133731"/>
            <a:ext cx="3171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Analiza mortalității, morbidității și accesibilității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00050" y="4819531"/>
            <a:ext cx="5581650" cy="1066800"/>
          </a:xfrm>
          <a:custGeom>
            <a:avLst/>
            <a:gdLst/>
            <a:ahLst/>
            <a:cxnLst/>
            <a:rect l="l" t="t" r="r" b="b"/>
            <a:pathLst>
              <a:path w="5581650" h="1066800">
                <a:moveTo>
                  <a:pt x="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990598"/>
                </a:lnTo>
                <a:cubicBezTo>
                  <a:pt x="5581650" y="1032683"/>
                  <a:pt x="5547533" y="1066800"/>
                  <a:pt x="5505448" y="1066800"/>
                </a:cubicBez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400050" y="4819531"/>
            <a:ext cx="38100" cy="1066800"/>
          </a:xfrm>
          <a:custGeom>
            <a:avLst/>
            <a:gdLst/>
            <a:ahLst/>
            <a:cxnLst/>
            <a:rect l="l" t="t" r="r" b="b"/>
            <a:pathLst>
              <a:path w="38100" h="1066800">
                <a:moveTo>
                  <a:pt x="0" y="0"/>
                </a:moveTo>
                <a:lnTo>
                  <a:pt x="38100" y="0"/>
                </a:lnTo>
                <a:lnTo>
                  <a:pt x="381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1" name="Shape 29"/>
          <p:cNvSpPr/>
          <p:nvPr/>
        </p:nvSpPr>
        <p:spPr>
          <a:xfrm>
            <a:off x="647700" y="504813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2" name="Text 30"/>
          <p:cNvSpPr/>
          <p:nvPr/>
        </p:nvSpPr>
        <p:spPr>
          <a:xfrm>
            <a:off x="590550" y="5048131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333500" y="5048131"/>
            <a:ext cx="3952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Activitate Medicală și Servicii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333500" y="5429012"/>
            <a:ext cx="3914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Performanța cabinetelor și serviciilor medicale specializate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29350" y="4819531"/>
            <a:ext cx="5581650" cy="1066800"/>
          </a:xfrm>
          <a:custGeom>
            <a:avLst/>
            <a:gdLst/>
            <a:ahLst/>
            <a:cxnLst/>
            <a:rect l="l" t="t" r="r" b="b"/>
            <a:pathLst>
              <a:path w="5581650" h="1066800">
                <a:moveTo>
                  <a:pt x="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990598"/>
                </a:lnTo>
                <a:cubicBezTo>
                  <a:pt x="5581650" y="1032683"/>
                  <a:pt x="5547533" y="1066800"/>
                  <a:pt x="5505448" y="1066800"/>
                </a:cubicBez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229350" y="4819531"/>
            <a:ext cx="38100" cy="1066800"/>
          </a:xfrm>
          <a:custGeom>
            <a:avLst/>
            <a:gdLst/>
            <a:ahLst/>
            <a:cxnLst/>
            <a:rect l="l" t="t" r="r" b="b"/>
            <a:pathLst>
              <a:path w="38100" h="1066800">
                <a:moveTo>
                  <a:pt x="0" y="0"/>
                </a:moveTo>
                <a:lnTo>
                  <a:pt x="38100" y="0"/>
                </a:lnTo>
                <a:lnTo>
                  <a:pt x="381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7" name="Shape 35"/>
          <p:cNvSpPr/>
          <p:nvPr/>
        </p:nvSpPr>
        <p:spPr>
          <a:xfrm>
            <a:off x="6477000" y="504813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8" name="Text 36"/>
          <p:cNvSpPr/>
          <p:nvPr/>
        </p:nvSpPr>
        <p:spPr>
          <a:xfrm>
            <a:off x="6419850" y="5048131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06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162800" y="5048131"/>
            <a:ext cx="3495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Concluzii și Recomandări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162800" y="5429012"/>
            <a:ext cx="3457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Sinteza principalelor constatări și direcții de acțiune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kern="0" spc="5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 • ACTIVITATE MEDICALĂ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Sănătatea Copiilor și Dizabilitatea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984250"/>
            <a:ext cx="762000" cy="31750"/>
          </a:xfrm>
          <a:custGeom>
            <a:avLst/>
            <a:gdLst/>
            <a:ahLst/>
            <a:cxnLst/>
            <a:rect l="l" t="t" r="r" b="b"/>
            <a:pathLst>
              <a:path w="762000" h="31750">
                <a:moveTo>
                  <a:pt x="0" y="0"/>
                </a:moveTo>
                <a:lnTo>
                  <a:pt x="762000" y="0"/>
                </a:lnTo>
                <a:lnTo>
                  <a:pt x="76200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17500" y="1158875"/>
            <a:ext cx="2206625" cy="1222375"/>
          </a:xfrm>
          <a:custGeom>
            <a:avLst/>
            <a:gdLst/>
            <a:ahLst/>
            <a:cxnLst/>
            <a:rect l="l" t="t" r="r" b="b"/>
            <a:pathLst>
              <a:path w="2206625" h="1222375">
                <a:moveTo>
                  <a:pt x="31750" y="0"/>
                </a:moveTo>
                <a:lnTo>
                  <a:pt x="2174875" y="0"/>
                </a:lnTo>
                <a:cubicBezTo>
                  <a:pt x="2192410" y="0"/>
                  <a:pt x="2206625" y="14215"/>
                  <a:pt x="2206625" y="31750"/>
                </a:cubicBezTo>
                <a:lnTo>
                  <a:pt x="2206625" y="1158873"/>
                </a:lnTo>
                <a:cubicBezTo>
                  <a:pt x="2206625" y="1193944"/>
                  <a:pt x="2178194" y="1222375"/>
                  <a:pt x="2143123" y="1222375"/>
                </a:cubicBezTo>
                <a:lnTo>
                  <a:pt x="63502" y="1222375"/>
                </a:lnTo>
                <a:cubicBezTo>
                  <a:pt x="28431" y="1222375"/>
                  <a:pt x="0" y="1193944"/>
                  <a:pt x="0" y="115887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17500" y="1158875"/>
            <a:ext cx="2206625" cy="31750"/>
          </a:xfrm>
          <a:custGeom>
            <a:avLst/>
            <a:gdLst/>
            <a:ahLst/>
            <a:cxnLst/>
            <a:rect l="l" t="t" r="r" b="b"/>
            <a:pathLst>
              <a:path w="2206625" h="31750">
                <a:moveTo>
                  <a:pt x="31750" y="0"/>
                </a:moveTo>
                <a:lnTo>
                  <a:pt x="2174875" y="0"/>
                </a:lnTo>
                <a:cubicBezTo>
                  <a:pt x="2192398" y="0"/>
                  <a:pt x="2206625" y="14227"/>
                  <a:pt x="2206625" y="31750"/>
                </a:cubicBezTo>
                <a:lnTo>
                  <a:pt x="22066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1350962" y="130175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44648" y="32742"/>
                </a:moveTo>
                <a:cubicBezTo>
                  <a:pt x="44648" y="17957"/>
                  <a:pt x="56652" y="5953"/>
                  <a:pt x="71438" y="5953"/>
                </a:cubicBezTo>
                <a:cubicBezTo>
                  <a:pt x="86223" y="5953"/>
                  <a:pt x="98227" y="17957"/>
                  <a:pt x="98227" y="32742"/>
                </a:cubicBezTo>
                <a:cubicBezTo>
                  <a:pt x="98227" y="47527"/>
                  <a:pt x="86223" y="59531"/>
                  <a:pt x="71438" y="59531"/>
                </a:cubicBezTo>
                <a:cubicBezTo>
                  <a:pt x="56652" y="59531"/>
                  <a:pt x="44648" y="47527"/>
                  <a:pt x="44648" y="32742"/>
                </a:cubicBezTo>
                <a:close/>
                <a:moveTo>
                  <a:pt x="2865" y="53764"/>
                </a:moveTo>
                <a:cubicBezTo>
                  <a:pt x="7702" y="47104"/>
                  <a:pt x="17004" y="45653"/>
                  <a:pt x="23664" y="50490"/>
                </a:cubicBezTo>
                <a:lnTo>
                  <a:pt x="37133" y="60275"/>
                </a:lnTo>
                <a:cubicBezTo>
                  <a:pt x="47104" y="67531"/>
                  <a:pt x="59122" y="71438"/>
                  <a:pt x="71438" y="71438"/>
                </a:cubicBezTo>
                <a:cubicBezTo>
                  <a:pt x="83753" y="71438"/>
                  <a:pt x="95771" y="67531"/>
                  <a:pt x="105742" y="60275"/>
                </a:cubicBezTo>
                <a:lnTo>
                  <a:pt x="119211" y="50453"/>
                </a:lnTo>
                <a:cubicBezTo>
                  <a:pt x="125871" y="45616"/>
                  <a:pt x="135173" y="47104"/>
                  <a:pt x="140010" y="53727"/>
                </a:cubicBezTo>
                <a:cubicBezTo>
                  <a:pt x="144847" y="60350"/>
                  <a:pt x="143359" y="69689"/>
                  <a:pt x="136736" y="74526"/>
                </a:cubicBezTo>
                <a:lnTo>
                  <a:pt x="123267" y="84348"/>
                </a:lnTo>
                <a:cubicBezTo>
                  <a:pt x="118207" y="88032"/>
                  <a:pt x="112812" y="91120"/>
                  <a:pt x="107156" y="93650"/>
                </a:cubicBezTo>
                <a:lnTo>
                  <a:pt x="107156" y="107156"/>
                </a:lnTo>
                <a:lnTo>
                  <a:pt x="35719" y="107156"/>
                </a:lnTo>
                <a:lnTo>
                  <a:pt x="35719" y="93650"/>
                </a:lnTo>
                <a:cubicBezTo>
                  <a:pt x="30063" y="91157"/>
                  <a:pt x="24668" y="88032"/>
                  <a:pt x="19608" y="84348"/>
                </a:cubicBezTo>
                <a:lnTo>
                  <a:pt x="6139" y="74526"/>
                </a:lnTo>
                <a:cubicBezTo>
                  <a:pt x="-521" y="69689"/>
                  <a:pt x="-1972" y="60387"/>
                  <a:pt x="2865" y="53727"/>
                </a:cubicBezTo>
                <a:close/>
                <a:moveTo>
                  <a:pt x="36277" y="122523"/>
                </a:moveTo>
                <a:lnTo>
                  <a:pt x="58824" y="142242"/>
                </a:lnTo>
                <a:lnTo>
                  <a:pt x="49150" y="156083"/>
                </a:lnTo>
                <a:lnTo>
                  <a:pt x="58192" y="165125"/>
                </a:lnTo>
                <a:cubicBezTo>
                  <a:pt x="63996" y="170929"/>
                  <a:pt x="63996" y="180342"/>
                  <a:pt x="58192" y="186184"/>
                </a:cubicBezTo>
                <a:cubicBezTo>
                  <a:pt x="52388" y="192025"/>
                  <a:pt x="42974" y="191988"/>
                  <a:pt x="37133" y="186184"/>
                </a:cubicBezTo>
                <a:lnTo>
                  <a:pt x="19273" y="168325"/>
                </a:lnTo>
                <a:cubicBezTo>
                  <a:pt x="14139" y="163190"/>
                  <a:pt x="13432" y="155153"/>
                  <a:pt x="17562" y="149237"/>
                </a:cubicBezTo>
                <a:lnTo>
                  <a:pt x="36240" y="122523"/>
                </a:lnTo>
                <a:close/>
                <a:moveTo>
                  <a:pt x="84088" y="142242"/>
                </a:moveTo>
                <a:lnTo>
                  <a:pt x="106635" y="122523"/>
                </a:lnTo>
                <a:lnTo>
                  <a:pt x="125313" y="149237"/>
                </a:lnTo>
                <a:cubicBezTo>
                  <a:pt x="129443" y="155153"/>
                  <a:pt x="128736" y="163190"/>
                  <a:pt x="123639" y="168287"/>
                </a:cubicBezTo>
                <a:lnTo>
                  <a:pt x="105780" y="186147"/>
                </a:lnTo>
                <a:cubicBezTo>
                  <a:pt x="99975" y="191951"/>
                  <a:pt x="90562" y="191951"/>
                  <a:pt x="84720" y="186147"/>
                </a:cubicBezTo>
                <a:cubicBezTo>
                  <a:pt x="78879" y="180342"/>
                  <a:pt x="78916" y="170929"/>
                  <a:pt x="84720" y="165088"/>
                </a:cubicBezTo>
                <a:lnTo>
                  <a:pt x="93762" y="156046"/>
                </a:lnTo>
                <a:lnTo>
                  <a:pt x="84088" y="142205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412750" y="1555750"/>
            <a:ext cx="2016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Incidență 0-1 an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96875" y="1778000"/>
            <a:ext cx="2047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1,593‰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075432" y="2089051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53231" y="4316"/>
                </a:moveTo>
                <a:cubicBezTo>
                  <a:pt x="50130" y="1215"/>
                  <a:pt x="45095" y="1215"/>
                  <a:pt x="41994" y="4316"/>
                </a:cubicBezTo>
                <a:lnTo>
                  <a:pt x="2307" y="44004"/>
                </a:lnTo>
                <a:cubicBezTo>
                  <a:pt x="-794" y="47104"/>
                  <a:pt x="-794" y="52139"/>
                  <a:pt x="2307" y="55240"/>
                </a:cubicBezTo>
                <a:cubicBezTo>
                  <a:pt x="5407" y="58341"/>
                  <a:pt x="10443" y="58341"/>
                  <a:pt x="13543" y="55240"/>
                </a:cubicBezTo>
                <a:lnTo>
                  <a:pt x="39688" y="29096"/>
                </a:lnTo>
                <a:lnTo>
                  <a:pt x="39688" y="121047"/>
                </a:lnTo>
                <a:cubicBezTo>
                  <a:pt x="39688" y="125437"/>
                  <a:pt x="43235" y="128984"/>
                  <a:pt x="47625" y="128984"/>
                </a:cubicBezTo>
                <a:cubicBezTo>
                  <a:pt x="52015" y="128984"/>
                  <a:pt x="55563" y="125437"/>
                  <a:pt x="55563" y="121047"/>
                </a:cubicBezTo>
                <a:lnTo>
                  <a:pt x="55563" y="29096"/>
                </a:lnTo>
                <a:lnTo>
                  <a:pt x="81707" y="55240"/>
                </a:lnTo>
                <a:cubicBezTo>
                  <a:pt x="84807" y="58341"/>
                  <a:pt x="89843" y="58341"/>
                  <a:pt x="92943" y="55240"/>
                </a:cubicBezTo>
                <a:cubicBezTo>
                  <a:pt x="96044" y="52139"/>
                  <a:pt x="96044" y="47104"/>
                  <a:pt x="92943" y="44004"/>
                </a:cubicBezTo>
                <a:lnTo>
                  <a:pt x="53256" y="4316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1" name="Text 9"/>
          <p:cNvSpPr/>
          <p:nvPr/>
        </p:nvSpPr>
        <p:spPr>
          <a:xfrm>
            <a:off x="571500" y="2063649"/>
            <a:ext cx="1857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1,180‰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2654300" y="1158875"/>
            <a:ext cx="2206625" cy="1222375"/>
          </a:xfrm>
          <a:custGeom>
            <a:avLst/>
            <a:gdLst/>
            <a:ahLst/>
            <a:cxnLst/>
            <a:rect l="l" t="t" r="r" b="b"/>
            <a:pathLst>
              <a:path w="2206625" h="1222375">
                <a:moveTo>
                  <a:pt x="31750" y="0"/>
                </a:moveTo>
                <a:lnTo>
                  <a:pt x="2174875" y="0"/>
                </a:lnTo>
                <a:cubicBezTo>
                  <a:pt x="2192410" y="0"/>
                  <a:pt x="2206625" y="14215"/>
                  <a:pt x="2206625" y="31750"/>
                </a:cubicBezTo>
                <a:lnTo>
                  <a:pt x="2206625" y="1158873"/>
                </a:lnTo>
                <a:cubicBezTo>
                  <a:pt x="2206625" y="1193944"/>
                  <a:pt x="2178194" y="1222375"/>
                  <a:pt x="2143123" y="1222375"/>
                </a:cubicBezTo>
                <a:lnTo>
                  <a:pt x="63502" y="1222375"/>
                </a:lnTo>
                <a:cubicBezTo>
                  <a:pt x="28431" y="1222375"/>
                  <a:pt x="0" y="1193944"/>
                  <a:pt x="0" y="115887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2654300" y="1158875"/>
            <a:ext cx="2206625" cy="31750"/>
          </a:xfrm>
          <a:custGeom>
            <a:avLst/>
            <a:gdLst/>
            <a:ahLst/>
            <a:cxnLst/>
            <a:rect l="l" t="t" r="r" b="b"/>
            <a:pathLst>
              <a:path w="2206625" h="31750">
                <a:moveTo>
                  <a:pt x="31750" y="0"/>
                </a:moveTo>
                <a:lnTo>
                  <a:pt x="2174875" y="0"/>
                </a:lnTo>
                <a:cubicBezTo>
                  <a:pt x="2192398" y="0"/>
                  <a:pt x="2206625" y="14227"/>
                  <a:pt x="2206625" y="31750"/>
                </a:cubicBezTo>
                <a:lnTo>
                  <a:pt x="22066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4" name="Shape 12"/>
          <p:cNvSpPr/>
          <p:nvPr/>
        </p:nvSpPr>
        <p:spPr>
          <a:xfrm>
            <a:off x="3699669" y="1301750"/>
            <a:ext cx="119063" cy="190500"/>
          </a:xfrm>
          <a:custGeom>
            <a:avLst/>
            <a:gdLst/>
            <a:ahLst/>
            <a:cxnLst/>
            <a:rect l="l" t="t" r="r" b="b"/>
            <a:pathLst>
              <a:path w="119063" h="190500">
                <a:moveTo>
                  <a:pt x="35719" y="23812"/>
                </a:moveTo>
                <a:cubicBezTo>
                  <a:pt x="35719" y="10670"/>
                  <a:pt x="46389" y="0"/>
                  <a:pt x="59531" y="0"/>
                </a:cubicBezTo>
                <a:cubicBezTo>
                  <a:pt x="72674" y="0"/>
                  <a:pt x="83344" y="10670"/>
                  <a:pt x="83344" y="23812"/>
                </a:cubicBezTo>
                <a:cubicBezTo>
                  <a:pt x="83344" y="36955"/>
                  <a:pt x="72674" y="47625"/>
                  <a:pt x="59531" y="47625"/>
                </a:cubicBezTo>
                <a:cubicBezTo>
                  <a:pt x="46389" y="47625"/>
                  <a:pt x="35719" y="36955"/>
                  <a:pt x="35719" y="23812"/>
                </a:cubicBezTo>
                <a:close/>
                <a:moveTo>
                  <a:pt x="53578" y="142875"/>
                </a:moveTo>
                <a:lnTo>
                  <a:pt x="53578" y="178594"/>
                </a:lnTo>
                <a:cubicBezTo>
                  <a:pt x="53578" y="185179"/>
                  <a:pt x="48258" y="190500"/>
                  <a:pt x="41672" y="190500"/>
                </a:cubicBezTo>
                <a:cubicBezTo>
                  <a:pt x="35086" y="190500"/>
                  <a:pt x="29766" y="185179"/>
                  <a:pt x="29766" y="178594"/>
                </a:cubicBezTo>
                <a:lnTo>
                  <a:pt x="29766" y="107082"/>
                </a:lnTo>
                <a:lnTo>
                  <a:pt x="21989" y="119435"/>
                </a:lnTo>
                <a:cubicBezTo>
                  <a:pt x="18492" y="125016"/>
                  <a:pt x="11125" y="126653"/>
                  <a:pt x="5581" y="123155"/>
                </a:cubicBezTo>
                <a:cubicBezTo>
                  <a:pt x="37" y="119658"/>
                  <a:pt x="-1674" y="112328"/>
                  <a:pt x="1823" y="106784"/>
                </a:cubicBezTo>
                <a:lnTo>
                  <a:pt x="16669" y="83232"/>
                </a:lnTo>
                <a:cubicBezTo>
                  <a:pt x="25933" y="68461"/>
                  <a:pt x="42118" y="59531"/>
                  <a:pt x="59531" y="59531"/>
                </a:cubicBezTo>
                <a:cubicBezTo>
                  <a:pt x="76944" y="59531"/>
                  <a:pt x="93129" y="68461"/>
                  <a:pt x="102394" y="83195"/>
                </a:cubicBezTo>
                <a:lnTo>
                  <a:pt x="117239" y="106784"/>
                </a:lnTo>
                <a:cubicBezTo>
                  <a:pt x="120737" y="112365"/>
                  <a:pt x="119063" y="119695"/>
                  <a:pt x="113519" y="123192"/>
                </a:cubicBezTo>
                <a:cubicBezTo>
                  <a:pt x="107975" y="126690"/>
                  <a:pt x="100608" y="125016"/>
                  <a:pt x="97110" y="119472"/>
                </a:cubicBezTo>
                <a:lnTo>
                  <a:pt x="89297" y="107082"/>
                </a:lnTo>
                <a:lnTo>
                  <a:pt x="89297" y="178594"/>
                </a:lnTo>
                <a:cubicBezTo>
                  <a:pt x="89297" y="185179"/>
                  <a:pt x="83976" y="190500"/>
                  <a:pt x="77391" y="190500"/>
                </a:cubicBezTo>
                <a:cubicBezTo>
                  <a:pt x="70805" y="190500"/>
                  <a:pt x="65484" y="185179"/>
                  <a:pt x="65484" y="178594"/>
                </a:cubicBezTo>
                <a:lnTo>
                  <a:pt x="65484" y="142875"/>
                </a:lnTo>
                <a:lnTo>
                  <a:pt x="53578" y="142875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5" name="Text 13"/>
          <p:cNvSpPr/>
          <p:nvPr/>
        </p:nvSpPr>
        <p:spPr>
          <a:xfrm>
            <a:off x="2749550" y="1555750"/>
            <a:ext cx="2016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Incidență 0-4 ani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733675" y="1778000"/>
            <a:ext cx="2047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1,047‰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448149" y="2089051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53231" y="4316"/>
                </a:moveTo>
                <a:cubicBezTo>
                  <a:pt x="50130" y="1215"/>
                  <a:pt x="45095" y="1215"/>
                  <a:pt x="41994" y="4316"/>
                </a:cubicBezTo>
                <a:lnTo>
                  <a:pt x="2307" y="44004"/>
                </a:lnTo>
                <a:cubicBezTo>
                  <a:pt x="-794" y="47104"/>
                  <a:pt x="-794" y="52139"/>
                  <a:pt x="2307" y="55240"/>
                </a:cubicBezTo>
                <a:cubicBezTo>
                  <a:pt x="5407" y="58341"/>
                  <a:pt x="10443" y="58341"/>
                  <a:pt x="13543" y="55240"/>
                </a:cubicBezTo>
                <a:lnTo>
                  <a:pt x="39688" y="29096"/>
                </a:lnTo>
                <a:lnTo>
                  <a:pt x="39688" y="121047"/>
                </a:lnTo>
                <a:cubicBezTo>
                  <a:pt x="39688" y="125437"/>
                  <a:pt x="43235" y="128984"/>
                  <a:pt x="47625" y="128984"/>
                </a:cubicBezTo>
                <a:cubicBezTo>
                  <a:pt x="52015" y="128984"/>
                  <a:pt x="55563" y="125437"/>
                  <a:pt x="55563" y="121047"/>
                </a:cubicBezTo>
                <a:lnTo>
                  <a:pt x="55563" y="29096"/>
                </a:lnTo>
                <a:lnTo>
                  <a:pt x="81707" y="55240"/>
                </a:lnTo>
                <a:cubicBezTo>
                  <a:pt x="84807" y="58341"/>
                  <a:pt x="89843" y="58341"/>
                  <a:pt x="92943" y="55240"/>
                </a:cubicBezTo>
                <a:cubicBezTo>
                  <a:pt x="96044" y="52139"/>
                  <a:pt x="96044" y="47104"/>
                  <a:pt x="92943" y="44004"/>
                </a:cubicBezTo>
                <a:lnTo>
                  <a:pt x="53256" y="4316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8" name="Text 16"/>
          <p:cNvSpPr/>
          <p:nvPr/>
        </p:nvSpPr>
        <p:spPr>
          <a:xfrm>
            <a:off x="2908300" y="2063649"/>
            <a:ext cx="1857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974‰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991100" y="1158875"/>
            <a:ext cx="2206625" cy="1222375"/>
          </a:xfrm>
          <a:custGeom>
            <a:avLst/>
            <a:gdLst/>
            <a:ahLst/>
            <a:cxnLst/>
            <a:rect l="l" t="t" r="r" b="b"/>
            <a:pathLst>
              <a:path w="2206625" h="1222375">
                <a:moveTo>
                  <a:pt x="31750" y="0"/>
                </a:moveTo>
                <a:lnTo>
                  <a:pt x="2174875" y="0"/>
                </a:lnTo>
                <a:cubicBezTo>
                  <a:pt x="2192410" y="0"/>
                  <a:pt x="2206625" y="14215"/>
                  <a:pt x="2206625" y="31750"/>
                </a:cubicBezTo>
                <a:lnTo>
                  <a:pt x="2206625" y="1158873"/>
                </a:lnTo>
                <a:cubicBezTo>
                  <a:pt x="2206625" y="1193944"/>
                  <a:pt x="2178194" y="1222375"/>
                  <a:pt x="2143123" y="1222375"/>
                </a:cubicBezTo>
                <a:lnTo>
                  <a:pt x="63502" y="1222375"/>
                </a:lnTo>
                <a:cubicBezTo>
                  <a:pt x="28431" y="1222375"/>
                  <a:pt x="0" y="1193944"/>
                  <a:pt x="0" y="115887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4991100" y="1158875"/>
            <a:ext cx="2206625" cy="31750"/>
          </a:xfrm>
          <a:custGeom>
            <a:avLst/>
            <a:gdLst/>
            <a:ahLst/>
            <a:cxnLst/>
            <a:rect l="l" t="t" r="r" b="b"/>
            <a:pathLst>
              <a:path w="2206625" h="31750">
                <a:moveTo>
                  <a:pt x="31750" y="0"/>
                </a:moveTo>
                <a:lnTo>
                  <a:pt x="2174875" y="0"/>
                </a:lnTo>
                <a:cubicBezTo>
                  <a:pt x="2192398" y="0"/>
                  <a:pt x="2206625" y="14227"/>
                  <a:pt x="2206625" y="31750"/>
                </a:cubicBezTo>
                <a:lnTo>
                  <a:pt x="22066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1" name="Shape 19"/>
          <p:cNvSpPr/>
          <p:nvPr/>
        </p:nvSpPr>
        <p:spPr>
          <a:xfrm>
            <a:off x="6000750" y="13017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4519" y="85018"/>
                </a:moveTo>
                <a:cubicBezTo>
                  <a:pt x="29468" y="50416"/>
                  <a:pt x="59271" y="23812"/>
                  <a:pt x="95250" y="23812"/>
                </a:cubicBezTo>
                <a:cubicBezTo>
                  <a:pt x="114970" y="23812"/>
                  <a:pt x="132829" y="31812"/>
                  <a:pt x="145777" y="44723"/>
                </a:cubicBezTo>
                <a:cubicBezTo>
                  <a:pt x="145852" y="44797"/>
                  <a:pt x="145926" y="44872"/>
                  <a:pt x="146000" y="44946"/>
                </a:cubicBezTo>
                <a:lnTo>
                  <a:pt x="148828" y="47625"/>
                </a:lnTo>
                <a:lnTo>
                  <a:pt x="131006" y="47625"/>
                </a:lnTo>
                <a:cubicBezTo>
                  <a:pt x="124420" y="47625"/>
                  <a:pt x="119100" y="52946"/>
                  <a:pt x="119100" y="59531"/>
                </a:cubicBezTo>
                <a:cubicBezTo>
                  <a:pt x="119100" y="66117"/>
                  <a:pt x="124420" y="71438"/>
                  <a:pt x="131006" y="71438"/>
                </a:cubicBezTo>
                <a:lnTo>
                  <a:pt x="178631" y="71438"/>
                </a:lnTo>
                <a:cubicBezTo>
                  <a:pt x="185217" y="71438"/>
                  <a:pt x="190537" y="66117"/>
                  <a:pt x="190537" y="59531"/>
                </a:cubicBezTo>
                <a:lnTo>
                  <a:pt x="190537" y="11906"/>
                </a:lnTo>
                <a:cubicBezTo>
                  <a:pt x="190537" y="5321"/>
                  <a:pt x="185217" y="0"/>
                  <a:pt x="178631" y="0"/>
                </a:cubicBezTo>
                <a:cubicBezTo>
                  <a:pt x="172045" y="0"/>
                  <a:pt x="166725" y="5321"/>
                  <a:pt x="166725" y="11906"/>
                </a:cubicBezTo>
                <a:lnTo>
                  <a:pt x="166725" y="31775"/>
                </a:lnTo>
                <a:lnTo>
                  <a:pt x="162520" y="27794"/>
                </a:lnTo>
                <a:cubicBezTo>
                  <a:pt x="145293" y="10641"/>
                  <a:pt x="121481" y="0"/>
                  <a:pt x="95250" y="0"/>
                </a:cubicBezTo>
                <a:cubicBezTo>
                  <a:pt x="47253" y="0"/>
                  <a:pt x="7553" y="35496"/>
                  <a:pt x="967" y="81669"/>
                </a:cubicBezTo>
                <a:cubicBezTo>
                  <a:pt x="37" y="88181"/>
                  <a:pt x="4539" y="94208"/>
                  <a:pt x="11050" y="95138"/>
                </a:cubicBezTo>
                <a:cubicBezTo>
                  <a:pt x="17562" y="96069"/>
                  <a:pt x="23589" y="91529"/>
                  <a:pt x="24519" y="85055"/>
                </a:cubicBezTo>
                <a:close/>
                <a:moveTo>
                  <a:pt x="189533" y="108831"/>
                </a:moveTo>
                <a:cubicBezTo>
                  <a:pt x="190463" y="102319"/>
                  <a:pt x="185924" y="96292"/>
                  <a:pt x="179450" y="95362"/>
                </a:cubicBezTo>
                <a:cubicBezTo>
                  <a:pt x="172975" y="94431"/>
                  <a:pt x="166911" y="98971"/>
                  <a:pt x="165981" y="105445"/>
                </a:cubicBezTo>
                <a:cubicBezTo>
                  <a:pt x="161032" y="140047"/>
                  <a:pt x="131229" y="166650"/>
                  <a:pt x="95250" y="166650"/>
                </a:cubicBezTo>
                <a:cubicBezTo>
                  <a:pt x="75530" y="166650"/>
                  <a:pt x="57671" y="158651"/>
                  <a:pt x="44723" y="145740"/>
                </a:cubicBezTo>
                <a:cubicBezTo>
                  <a:pt x="44648" y="145666"/>
                  <a:pt x="44574" y="145591"/>
                  <a:pt x="44500" y="145517"/>
                </a:cubicBezTo>
                <a:lnTo>
                  <a:pt x="41672" y="142838"/>
                </a:lnTo>
                <a:lnTo>
                  <a:pt x="59494" y="142838"/>
                </a:lnTo>
                <a:cubicBezTo>
                  <a:pt x="66080" y="142838"/>
                  <a:pt x="71400" y="137517"/>
                  <a:pt x="71400" y="130932"/>
                </a:cubicBezTo>
                <a:cubicBezTo>
                  <a:pt x="71400" y="124346"/>
                  <a:pt x="66080" y="119025"/>
                  <a:pt x="59494" y="119025"/>
                </a:cubicBezTo>
                <a:lnTo>
                  <a:pt x="11906" y="119063"/>
                </a:lnTo>
                <a:cubicBezTo>
                  <a:pt x="8744" y="119063"/>
                  <a:pt x="5693" y="120328"/>
                  <a:pt x="3460" y="122597"/>
                </a:cubicBezTo>
                <a:cubicBezTo>
                  <a:pt x="1228" y="124867"/>
                  <a:pt x="-37" y="127881"/>
                  <a:pt x="0" y="131080"/>
                </a:cubicBezTo>
                <a:lnTo>
                  <a:pt x="372" y="178333"/>
                </a:lnTo>
                <a:cubicBezTo>
                  <a:pt x="409" y="184919"/>
                  <a:pt x="5804" y="190202"/>
                  <a:pt x="12390" y="190128"/>
                </a:cubicBezTo>
                <a:cubicBezTo>
                  <a:pt x="18976" y="190054"/>
                  <a:pt x="24259" y="184696"/>
                  <a:pt x="24185" y="178110"/>
                </a:cubicBezTo>
                <a:lnTo>
                  <a:pt x="24036" y="158948"/>
                </a:lnTo>
                <a:lnTo>
                  <a:pt x="28017" y="162706"/>
                </a:lnTo>
                <a:cubicBezTo>
                  <a:pt x="45244" y="179859"/>
                  <a:pt x="69019" y="190500"/>
                  <a:pt x="95250" y="190500"/>
                </a:cubicBezTo>
                <a:cubicBezTo>
                  <a:pt x="143247" y="190500"/>
                  <a:pt x="182947" y="155004"/>
                  <a:pt x="189533" y="108831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2" name="Text 20"/>
          <p:cNvSpPr/>
          <p:nvPr/>
        </p:nvSpPr>
        <p:spPr>
          <a:xfrm>
            <a:off x="5086350" y="1555750"/>
            <a:ext cx="2016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Alăptare 1 an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070475" y="1778000"/>
            <a:ext cx="2047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78.6%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783362" y="2089051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53231" y="4316"/>
                </a:moveTo>
                <a:cubicBezTo>
                  <a:pt x="50130" y="1215"/>
                  <a:pt x="45095" y="1215"/>
                  <a:pt x="41994" y="4316"/>
                </a:cubicBezTo>
                <a:lnTo>
                  <a:pt x="2307" y="44004"/>
                </a:lnTo>
                <a:cubicBezTo>
                  <a:pt x="-794" y="47104"/>
                  <a:pt x="-794" y="52139"/>
                  <a:pt x="2307" y="55240"/>
                </a:cubicBezTo>
                <a:cubicBezTo>
                  <a:pt x="5407" y="58341"/>
                  <a:pt x="10443" y="58341"/>
                  <a:pt x="13543" y="55240"/>
                </a:cubicBezTo>
                <a:lnTo>
                  <a:pt x="39688" y="29096"/>
                </a:lnTo>
                <a:lnTo>
                  <a:pt x="39688" y="121047"/>
                </a:lnTo>
                <a:cubicBezTo>
                  <a:pt x="39688" y="125437"/>
                  <a:pt x="43235" y="128984"/>
                  <a:pt x="47625" y="128984"/>
                </a:cubicBezTo>
                <a:cubicBezTo>
                  <a:pt x="52015" y="128984"/>
                  <a:pt x="55563" y="125437"/>
                  <a:pt x="55563" y="121047"/>
                </a:cubicBezTo>
                <a:lnTo>
                  <a:pt x="55563" y="29096"/>
                </a:lnTo>
                <a:lnTo>
                  <a:pt x="81707" y="55240"/>
                </a:lnTo>
                <a:cubicBezTo>
                  <a:pt x="84807" y="58341"/>
                  <a:pt x="89843" y="58341"/>
                  <a:pt x="92943" y="55240"/>
                </a:cubicBezTo>
                <a:cubicBezTo>
                  <a:pt x="96044" y="52139"/>
                  <a:pt x="96044" y="47104"/>
                  <a:pt x="92943" y="44004"/>
                </a:cubicBezTo>
                <a:lnTo>
                  <a:pt x="53256" y="4316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5" name="Text 23"/>
          <p:cNvSpPr/>
          <p:nvPr/>
        </p:nvSpPr>
        <p:spPr>
          <a:xfrm>
            <a:off x="5245100" y="2063649"/>
            <a:ext cx="1857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68.8%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7327900" y="1158875"/>
            <a:ext cx="2206625" cy="1222375"/>
          </a:xfrm>
          <a:custGeom>
            <a:avLst/>
            <a:gdLst/>
            <a:ahLst/>
            <a:cxnLst/>
            <a:rect l="l" t="t" r="r" b="b"/>
            <a:pathLst>
              <a:path w="2206625" h="1222375">
                <a:moveTo>
                  <a:pt x="31750" y="0"/>
                </a:moveTo>
                <a:lnTo>
                  <a:pt x="2174875" y="0"/>
                </a:lnTo>
                <a:cubicBezTo>
                  <a:pt x="2192410" y="0"/>
                  <a:pt x="2206625" y="14215"/>
                  <a:pt x="2206625" y="31750"/>
                </a:cubicBezTo>
                <a:lnTo>
                  <a:pt x="2206625" y="1158873"/>
                </a:lnTo>
                <a:cubicBezTo>
                  <a:pt x="2206625" y="1193944"/>
                  <a:pt x="2178194" y="1222375"/>
                  <a:pt x="2143123" y="1222375"/>
                </a:cubicBezTo>
                <a:lnTo>
                  <a:pt x="63502" y="1222375"/>
                </a:lnTo>
                <a:cubicBezTo>
                  <a:pt x="28431" y="1222375"/>
                  <a:pt x="0" y="1193944"/>
                  <a:pt x="0" y="115887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7327900" y="1158875"/>
            <a:ext cx="2206625" cy="31750"/>
          </a:xfrm>
          <a:custGeom>
            <a:avLst/>
            <a:gdLst/>
            <a:ahLst/>
            <a:cxnLst/>
            <a:rect l="l" t="t" r="r" b="b"/>
            <a:pathLst>
              <a:path w="2206625" h="31750">
                <a:moveTo>
                  <a:pt x="31750" y="0"/>
                </a:moveTo>
                <a:lnTo>
                  <a:pt x="2174875" y="0"/>
                </a:lnTo>
                <a:cubicBezTo>
                  <a:pt x="2192398" y="0"/>
                  <a:pt x="2206625" y="14227"/>
                  <a:pt x="2206625" y="31750"/>
                </a:cubicBezTo>
                <a:lnTo>
                  <a:pt x="22066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8" name="Shape 26"/>
          <p:cNvSpPr/>
          <p:nvPr/>
        </p:nvSpPr>
        <p:spPr>
          <a:xfrm>
            <a:off x="8337550" y="13017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50602" y="14883"/>
                </a:moveTo>
                <a:cubicBezTo>
                  <a:pt x="50602" y="3383"/>
                  <a:pt x="59938" y="-5953"/>
                  <a:pt x="71438" y="-5953"/>
                </a:cubicBezTo>
                <a:cubicBezTo>
                  <a:pt x="82937" y="-5953"/>
                  <a:pt x="92273" y="3383"/>
                  <a:pt x="92273" y="14883"/>
                </a:cubicBezTo>
                <a:cubicBezTo>
                  <a:pt x="92273" y="26382"/>
                  <a:pt x="82937" y="35719"/>
                  <a:pt x="71438" y="35719"/>
                </a:cubicBezTo>
                <a:cubicBezTo>
                  <a:pt x="59938" y="35719"/>
                  <a:pt x="50602" y="26382"/>
                  <a:pt x="50602" y="14883"/>
                </a:cubicBezTo>
                <a:close/>
                <a:moveTo>
                  <a:pt x="43867" y="73521"/>
                </a:moveTo>
                <a:lnTo>
                  <a:pt x="48555" y="96962"/>
                </a:lnTo>
                <a:cubicBezTo>
                  <a:pt x="34193" y="101575"/>
                  <a:pt x="23812" y="115081"/>
                  <a:pt x="23812" y="130969"/>
                </a:cubicBezTo>
                <a:cubicBezTo>
                  <a:pt x="23812" y="150688"/>
                  <a:pt x="39812" y="166688"/>
                  <a:pt x="59531" y="166688"/>
                </a:cubicBezTo>
                <a:cubicBezTo>
                  <a:pt x="72777" y="166688"/>
                  <a:pt x="84348" y="159469"/>
                  <a:pt x="90525" y="148754"/>
                </a:cubicBezTo>
                <a:cubicBezTo>
                  <a:pt x="91380" y="148791"/>
                  <a:pt x="92236" y="148828"/>
                  <a:pt x="93129" y="148828"/>
                </a:cubicBezTo>
                <a:lnTo>
                  <a:pt x="94655" y="148828"/>
                </a:lnTo>
                <a:cubicBezTo>
                  <a:pt x="95027" y="148828"/>
                  <a:pt x="95436" y="148828"/>
                  <a:pt x="95808" y="148828"/>
                </a:cubicBezTo>
                <a:lnTo>
                  <a:pt x="116346" y="148828"/>
                </a:lnTo>
                <a:cubicBezTo>
                  <a:pt x="108756" y="172975"/>
                  <a:pt x="86209" y="190500"/>
                  <a:pt x="59531" y="190500"/>
                </a:cubicBezTo>
                <a:cubicBezTo>
                  <a:pt x="26640" y="190500"/>
                  <a:pt x="0" y="163860"/>
                  <a:pt x="0" y="130969"/>
                </a:cubicBezTo>
                <a:cubicBezTo>
                  <a:pt x="0" y="103510"/>
                  <a:pt x="18604" y="80404"/>
                  <a:pt x="43867" y="73521"/>
                </a:cubicBezTo>
                <a:close/>
                <a:moveTo>
                  <a:pt x="99157" y="63066"/>
                </a:moveTo>
                <a:lnTo>
                  <a:pt x="107975" y="107156"/>
                </a:lnTo>
                <a:lnTo>
                  <a:pt x="130485" y="107156"/>
                </a:lnTo>
                <a:cubicBezTo>
                  <a:pt x="142875" y="107156"/>
                  <a:pt x="154000" y="114858"/>
                  <a:pt x="158353" y="126467"/>
                </a:cubicBezTo>
                <a:lnTo>
                  <a:pt x="167841" y="151767"/>
                </a:lnTo>
                <a:lnTo>
                  <a:pt x="174799" y="149461"/>
                </a:lnTo>
                <a:cubicBezTo>
                  <a:pt x="181049" y="147377"/>
                  <a:pt x="187784" y="150763"/>
                  <a:pt x="189867" y="156976"/>
                </a:cubicBezTo>
                <a:cubicBezTo>
                  <a:pt x="191951" y="163190"/>
                  <a:pt x="188565" y="169962"/>
                  <a:pt x="182352" y="172045"/>
                </a:cubicBezTo>
                <a:lnTo>
                  <a:pt x="164492" y="177998"/>
                </a:lnTo>
                <a:cubicBezTo>
                  <a:pt x="158428" y="180008"/>
                  <a:pt x="151842" y="176882"/>
                  <a:pt x="149572" y="170892"/>
                </a:cubicBezTo>
                <a:lnTo>
                  <a:pt x="136066" y="134838"/>
                </a:lnTo>
                <a:cubicBezTo>
                  <a:pt x="135210" y="132531"/>
                  <a:pt x="132978" y="130969"/>
                  <a:pt x="130485" y="130969"/>
                </a:cubicBezTo>
                <a:lnTo>
                  <a:pt x="98450" y="130969"/>
                </a:lnTo>
                <a:cubicBezTo>
                  <a:pt x="98301" y="130969"/>
                  <a:pt x="98152" y="130969"/>
                  <a:pt x="97966" y="130969"/>
                </a:cubicBezTo>
                <a:lnTo>
                  <a:pt x="93092" y="130969"/>
                </a:lnTo>
                <a:cubicBezTo>
                  <a:pt x="81744" y="130969"/>
                  <a:pt x="71958" y="122969"/>
                  <a:pt x="69726" y="111844"/>
                </a:cubicBezTo>
                <a:lnTo>
                  <a:pt x="61503" y="70582"/>
                </a:lnTo>
                <a:cubicBezTo>
                  <a:pt x="59122" y="58713"/>
                  <a:pt x="68200" y="47625"/>
                  <a:pt x="80330" y="47625"/>
                </a:cubicBezTo>
                <a:cubicBezTo>
                  <a:pt x="89483" y="47625"/>
                  <a:pt x="97371" y="54099"/>
                  <a:pt x="99157" y="63066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9" name="Text 27"/>
          <p:cNvSpPr/>
          <p:nvPr/>
        </p:nvSpPr>
        <p:spPr>
          <a:xfrm>
            <a:off x="7423150" y="1555750"/>
            <a:ext cx="2016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Copii Invalizi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407275" y="1778000"/>
            <a:ext cx="2047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195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423150" y="2063649"/>
            <a:ext cx="2016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177 (2024)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9664700" y="1158875"/>
            <a:ext cx="2206625" cy="1222375"/>
          </a:xfrm>
          <a:custGeom>
            <a:avLst/>
            <a:gdLst/>
            <a:ahLst/>
            <a:cxnLst/>
            <a:rect l="l" t="t" r="r" b="b"/>
            <a:pathLst>
              <a:path w="2206625" h="1222375">
                <a:moveTo>
                  <a:pt x="31750" y="0"/>
                </a:moveTo>
                <a:lnTo>
                  <a:pt x="2174875" y="0"/>
                </a:lnTo>
                <a:cubicBezTo>
                  <a:pt x="2192410" y="0"/>
                  <a:pt x="2206625" y="14215"/>
                  <a:pt x="2206625" y="31750"/>
                </a:cubicBezTo>
                <a:lnTo>
                  <a:pt x="2206625" y="1158873"/>
                </a:lnTo>
                <a:cubicBezTo>
                  <a:pt x="2206625" y="1193944"/>
                  <a:pt x="2178194" y="1222375"/>
                  <a:pt x="2143123" y="1222375"/>
                </a:cubicBezTo>
                <a:lnTo>
                  <a:pt x="63502" y="1222375"/>
                </a:lnTo>
                <a:cubicBezTo>
                  <a:pt x="28431" y="1222375"/>
                  <a:pt x="0" y="1193944"/>
                  <a:pt x="0" y="115887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9664700" y="1158875"/>
            <a:ext cx="2206625" cy="31750"/>
          </a:xfrm>
          <a:custGeom>
            <a:avLst/>
            <a:gdLst/>
            <a:ahLst/>
            <a:cxnLst/>
            <a:rect l="l" t="t" r="r" b="b"/>
            <a:pathLst>
              <a:path w="2206625" h="31750">
                <a:moveTo>
                  <a:pt x="31750" y="0"/>
                </a:moveTo>
                <a:lnTo>
                  <a:pt x="2174875" y="0"/>
                </a:lnTo>
                <a:cubicBezTo>
                  <a:pt x="2192398" y="0"/>
                  <a:pt x="2206625" y="14227"/>
                  <a:pt x="2206625" y="31750"/>
                </a:cubicBezTo>
                <a:lnTo>
                  <a:pt x="22066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4" name="Shape 32"/>
          <p:cNvSpPr/>
          <p:nvPr/>
        </p:nvSpPr>
        <p:spPr>
          <a:xfrm>
            <a:off x="10686257" y="13017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71438" y="47625"/>
                </a:moveTo>
                <a:cubicBezTo>
                  <a:pt x="71438" y="27911"/>
                  <a:pt x="55432" y="11906"/>
                  <a:pt x="35719" y="11906"/>
                </a:cubicBezTo>
                <a:cubicBezTo>
                  <a:pt x="16005" y="11906"/>
                  <a:pt x="0" y="27911"/>
                  <a:pt x="0" y="47625"/>
                </a:cubicBezTo>
                <a:cubicBezTo>
                  <a:pt x="0" y="67339"/>
                  <a:pt x="16005" y="83344"/>
                  <a:pt x="35719" y="83344"/>
                </a:cubicBezTo>
                <a:cubicBezTo>
                  <a:pt x="55432" y="83344"/>
                  <a:pt x="71438" y="67339"/>
                  <a:pt x="71438" y="47625"/>
                </a:cubicBezTo>
                <a:close/>
                <a:moveTo>
                  <a:pt x="166688" y="142875"/>
                </a:moveTo>
                <a:cubicBezTo>
                  <a:pt x="166688" y="123161"/>
                  <a:pt x="150682" y="107156"/>
                  <a:pt x="130969" y="107156"/>
                </a:cubicBezTo>
                <a:cubicBezTo>
                  <a:pt x="111255" y="107156"/>
                  <a:pt x="95250" y="123161"/>
                  <a:pt x="95250" y="142875"/>
                </a:cubicBezTo>
                <a:cubicBezTo>
                  <a:pt x="95250" y="162589"/>
                  <a:pt x="111255" y="178594"/>
                  <a:pt x="130969" y="178594"/>
                </a:cubicBezTo>
                <a:cubicBezTo>
                  <a:pt x="150682" y="178594"/>
                  <a:pt x="166688" y="162589"/>
                  <a:pt x="166688" y="142875"/>
                </a:cubicBezTo>
                <a:close/>
                <a:moveTo>
                  <a:pt x="163190" y="32221"/>
                </a:moveTo>
                <a:cubicBezTo>
                  <a:pt x="167841" y="27570"/>
                  <a:pt x="167841" y="20017"/>
                  <a:pt x="163190" y="15367"/>
                </a:cubicBezTo>
                <a:cubicBezTo>
                  <a:pt x="158539" y="10716"/>
                  <a:pt x="150986" y="10716"/>
                  <a:pt x="146335" y="15367"/>
                </a:cubicBezTo>
                <a:lnTo>
                  <a:pt x="3460" y="158242"/>
                </a:lnTo>
                <a:cubicBezTo>
                  <a:pt x="-1191" y="162892"/>
                  <a:pt x="-1191" y="170445"/>
                  <a:pt x="3460" y="175096"/>
                </a:cubicBezTo>
                <a:cubicBezTo>
                  <a:pt x="8111" y="179747"/>
                  <a:pt x="15664" y="179747"/>
                  <a:pt x="20315" y="175096"/>
                </a:cubicBezTo>
                <a:lnTo>
                  <a:pt x="163190" y="32221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5" name="Text 33"/>
          <p:cNvSpPr/>
          <p:nvPr/>
        </p:nvSpPr>
        <p:spPr>
          <a:xfrm>
            <a:off x="9759950" y="1555750"/>
            <a:ext cx="2016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Indice Dizabilitate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9744075" y="1778000"/>
            <a:ext cx="2047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25.4‰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759950" y="2063649"/>
            <a:ext cx="2016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22.7‰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17500" y="2508149"/>
            <a:ext cx="7556500" cy="4191000"/>
          </a:xfrm>
          <a:custGeom>
            <a:avLst/>
            <a:gdLst/>
            <a:ahLst/>
            <a:cxnLst/>
            <a:rect l="l" t="t" r="r" b="b"/>
            <a:pathLst>
              <a:path w="7556500" h="4191000">
                <a:moveTo>
                  <a:pt x="63494" y="0"/>
                </a:moveTo>
                <a:lnTo>
                  <a:pt x="7493006" y="0"/>
                </a:lnTo>
                <a:cubicBezTo>
                  <a:pt x="7528073" y="0"/>
                  <a:pt x="7556500" y="28427"/>
                  <a:pt x="7556500" y="63494"/>
                </a:cubicBezTo>
                <a:lnTo>
                  <a:pt x="7556500" y="4127506"/>
                </a:lnTo>
                <a:cubicBezTo>
                  <a:pt x="7556500" y="4162573"/>
                  <a:pt x="7528073" y="4191000"/>
                  <a:pt x="7493006" y="4191000"/>
                </a:cubicBezTo>
                <a:lnTo>
                  <a:pt x="63494" y="4191000"/>
                </a:lnTo>
                <a:cubicBezTo>
                  <a:pt x="28427" y="4191000"/>
                  <a:pt x="0" y="4162573"/>
                  <a:pt x="0" y="4127506"/>
                </a:cubicBezTo>
                <a:lnTo>
                  <a:pt x="0" y="63494"/>
                </a:lnTo>
                <a:cubicBezTo>
                  <a:pt x="0" y="28451"/>
                  <a:pt x="28451" y="0"/>
                  <a:pt x="63494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436563" y="2666899"/>
            <a:ext cx="7318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Evoluția Indicilor Pediatrici</a:t>
            </a:r>
            <a:endParaRPr lang="en-US" sz="1600" dirty="0"/>
          </a:p>
        </p:txBody>
      </p:sp>
      <p:pic>
        <p:nvPicPr>
          <p:cNvPr id="40" name="Image 0" descr="https://kimi-img.moonshot.cn/pub/slides/26-02-23-02:51:31-d6dl0csnvj4g1t034clg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250" y="3016149"/>
            <a:ext cx="5207000" cy="3524250"/>
          </a:xfrm>
          <a:prstGeom prst="roundRect">
            <a:avLst>
              <a:gd name="adj" fmla="val 0"/>
            </a:avLst>
          </a:prstGeom>
        </p:spPr>
      </p:pic>
      <p:sp>
        <p:nvSpPr>
          <p:cNvPr id="41" name="Shape 38"/>
          <p:cNvSpPr/>
          <p:nvPr/>
        </p:nvSpPr>
        <p:spPr>
          <a:xfrm>
            <a:off x="8064500" y="2508149"/>
            <a:ext cx="3810000" cy="4191000"/>
          </a:xfrm>
          <a:custGeom>
            <a:avLst/>
            <a:gdLst/>
            <a:ahLst/>
            <a:cxnLst/>
            <a:rect l="l" t="t" r="r" b="b"/>
            <a:pathLst>
              <a:path w="3810000" h="4191000">
                <a:moveTo>
                  <a:pt x="63513" y="0"/>
                </a:moveTo>
                <a:lnTo>
                  <a:pt x="3746487" y="0"/>
                </a:lnTo>
                <a:cubicBezTo>
                  <a:pt x="3781564" y="0"/>
                  <a:pt x="3810000" y="28436"/>
                  <a:pt x="3810000" y="63513"/>
                </a:cubicBezTo>
                <a:lnTo>
                  <a:pt x="3810000" y="4127487"/>
                </a:lnTo>
                <a:cubicBezTo>
                  <a:pt x="3810000" y="4162564"/>
                  <a:pt x="3781564" y="4191000"/>
                  <a:pt x="3746487" y="4191000"/>
                </a:cubicBezTo>
                <a:lnTo>
                  <a:pt x="63513" y="4191000"/>
                </a:lnTo>
                <a:cubicBezTo>
                  <a:pt x="28436" y="4191000"/>
                  <a:pt x="0" y="4162564"/>
                  <a:pt x="0" y="4127487"/>
                </a:cubicBezTo>
                <a:lnTo>
                  <a:pt x="0" y="63513"/>
                </a:lnTo>
                <a:cubicBezTo>
                  <a:pt x="0" y="28459"/>
                  <a:pt x="28459" y="0"/>
                  <a:pt x="63513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42" name="Text 39"/>
          <p:cNvSpPr/>
          <p:nvPr/>
        </p:nvSpPr>
        <p:spPr>
          <a:xfrm>
            <a:off x="8223250" y="2666899"/>
            <a:ext cx="3571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 Dizabilității Copiilor 2025</a:t>
            </a:r>
            <a:endParaRPr lang="en-US" sz="1600" dirty="0"/>
          </a:p>
        </p:txBody>
      </p:sp>
      <p:sp>
        <p:nvSpPr>
          <p:cNvPr id="43" name="Shape 40"/>
          <p:cNvSpPr/>
          <p:nvPr/>
        </p:nvSpPr>
        <p:spPr>
          <a:xfrm>
            <a:off x="8223250" y="4698899"/>
            <a:ext cx="3492500" cy="349250"/>
          </a:xfrm>
          <a:custGeom>
            <a:avLst/>
            <a:gdLst/>
            <a:ahLst/>
            <a:cxnLst/>
            <a:rect l="l" t="t" r="r" b="b"/>
            <a:pathLst>
              <a:path w="3492500" h="349250">
                <a:moveTo>
                  <a:pt x="31750" y="0"/>
                </a:moveTo>
                <a:lnTo>
                  <a:pt x="3460750" y="0"/>
                </a:lnTo>
                <a:cubicBezTo>
                  <a:pt x="3478285" y="0"/>
                  <a:pt x="3492500" y="14215"/>
                  <a:pt x="3492500" y="31750"/>
                </a:cubicBezTo>
                <a:lnTo>
                  <a:pt x="3492500" y="317500"/>
                </a:lnTo>
                <a:cubicBezTo>
                  <a:pt x="3492500" y="335035"/>
                  <a:pt x="3478285" y="349250"/>
                  <a:pt x="3460750" y="349250"/>
                </a:cubicBezTo>
                <a:lnTo>
                  <a:pt x="31750" y="349250"/>
                </a:lnTo>
                <a:cubicBezTo>
                  <a:pt x="14215" y="349250"/>
                  <a:pt x="0" y="335035"/>
                  <a:pt x="0" y="317500"/>
                </a:cubicBezTo>
                <a:lnTo>
                  <a:pt x="0" y="31750"/>
                </a:lnTo>
                <a:cubicBezTo>
                  <a:pt x="0" y="14215"/>
                  <a:pt x="14215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4" name="Text 41"/>
          <p:cNvSpPr/>
          <p:nvPr/>
        </p:nvSpPr>
        <p:spPr>
          <a:xfrm>
            <a:off x="8286750" y="4778274"/>
            <a:ext cx="674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Grad Sever</a:t>
            </a:r>
            <a:endParaRPr lang="en-US" sz="1600" dirty="0"/>
          </a:p>
        </p:txBody>
      </p:sp>
      <p:sp>
        <p:nvSpPr>
          <p:cNvPr id="45" name="Text 42"/>
          <p:cNvSpPr/>
          <p:nvPr/>
        </p:nvSpPr>
        <p:spPr>
          <a:xfrm>
            <a:off x="11121132" y="4762399"/>
            <a:ext cx="6032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80 (41%)</a:t>
            </a:r>
            <a:endParaRPr lang="en-US" sz="1600" dirty="0"/>
          </a:p>
        </p:txBody>
      </p:sp>
      <p:sp>
        <p:nvSpPr>
          <p:cNvPr id="46" name="Shape 43"/>
          <p:cNvSpPr/>
          <p:nvPr/>
        </p:nvSpPr>
        <p:spPr>
          <a:xfrm>
            <a:off x="8223250" y="5111649"/>
            <a:ext cx="3492500" cy="349250"/>
          </a:xfrm>
          <a:custGeom>
            <a:avLst/>
            <a:gdLst/>
            <a:ahLst/>
            <a:cxnLst/>
            <a:rect l="l" t="t" r="r" b="b"/>
            <a:pathLst>
              <a:path w="3492500" h="349250">
                <a:moveTo>
                  <a:pt x="31750" y="0"/>
                </a:moveTo>
                <a:lnTo>
                  <a:pt x="3460750" y="0"/>
                </a:lnTo>
                <a:cubicBezTo>
                  <a:pt x="3478285" y="0"/>
                  <a:pt x="3492500" y="14215"/>
                  <a:pt x="3492500" y="31750"/>
                </a:cubicBezTo>
                <a:lnTo>
                  <a:pt x="3492500" y="317500"/>
                </a:lnTo>
                <a:cubicBezTo>
                  <a:pt x="3492500" y="335035"/>
                  <a:pt x="3478285" y="349250"/>
                  <a:pt x="3460750" y="349250"/>
                </a:cubicBezTo>
                <a:lnTo>
                  <a:pt x="31750" y="349250"/>
                </a:lnTo>
                <a:cubicBezTo>
                  <a:pt x="14215" y="349250"/>
                  <a:pt x="0" y="335035"/>
                  <a:pt x="0" y="317500"/>
                </a:cubicBezTo>
                <a:lnTo>
                  <a:pt x="0" y="31750"/>
                </a:lnTo>
                <a:cubicBezTo>
                  <a:pt x="0" y="14215"/>
                  <a:pt x="14215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47" name="Text 44"/>
          <p:cNvSpPr/>
          <p:nvPr/>
        </p:nvSpPr>
        <p:spPr>
          <a:xfrm>
            <a:off x="8286750" y="5191024"/>
            <a:ext cx="920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Grad Accentuat</a:t>
            </a:r>
            <a:endParaRPr lang="en-US" sz="1600" dirty="0"/>
          </a:p>
        </p:txBody>
      </p:sp>
      <p:sp>
        <p:nvSpPr>
          <p:cNvPr id="48" name="Text 45"/>
          <p:cNvSpPr/>
          <p:nvPr/>
        </p:nvSpPr>
        <p:spPr>
          <a:xfrm>
            <a:off x="10991553" y="5175149"/>
            <a:ext cx="7302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79 (40.5%)</a:t>
            </a:r>
            <a:endParaRPr lang="en-US" sz="1600" dirty="0"/>
          </a:p>
        </p:txBody>
      </p:sp>
      <p:sp>
        <p:nvSpPr>
          <p:cNvPr id="49" name="Shape 46"/>
          <p:cNvSpPr/>
          <p:nvPr/>
        </p:nvSpPr>
        <p:spPr>
          <a:xfrm>
            <a:off x="8223250" y="5524399"/>
            <a:ext cx="3492500" cy="349250"/>
          </a:xfrm>
          <a:custGeom>
            <a:avLst/>
            <a:gdLst/>
            <a:ahLst/>
            <a:cxnLst/>
            <a:rect l="l" t="t" r="r" b="b"/>
            <a:pathLst>
              <a:path w="3492500" h="349250">
                <a:moveTo>
                  <a:pt x="31750" y="0"/>
                </a:moveTo>
                <a:lnTo>
                  <a:pt x="3460750" y="0"/>
                </a:lnTo>
                <a:cubicBezTo>
                  <a:pt x="3478285" y="0"/>
                  <a:pt x="3492500" y="14215"/>
                  <a:pt x="3492500" y="31750"/>
                </a:cubicBezTo>
                <a:lnTo>
                  <a:pt x="3492500" y="317500"/>
                </a:lnTo>
                <a:cubicBezTo>
                  <a:pt x="3492500" y="335035"/>
                  <a:pt x="3478285" y="349250"/>
                  <a:pt x="3460750" y="349250"/>
                </a:cubicBezTo>
                <a:lnTo>
                  <a:pt x="31750" y="349250"/>
                </a:lnTo>
                <a:cubicBezTo>
                  <a:pt x="14215" y="349250"/>
                  <a:pt x="0" y="335035"/>
                  <a:pt x="0" y="317500"/>
                </a:cubicBezTo>
                <a:lnTo>
                  <a:pt x="0" y="31750"/>
                </a:lnTo>
                <a:cubicBezTo>
                  <a:pt x="0" y="14215"/>
                  <a:pt x="14215" y="0"/>
                  <a:pt x="3175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50" name="Text 47"/>
          <p:cNvSpPr/>
          <p:nvPr/>
        </p:nvSpPr>
        <p:spPr>
          <a:xfrm>
            <a:off x="8286750" y="5603774"/>
            <a:ext cx="706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Grad Mediu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11020822" y="5587899"/>
            <a:ext cx="706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36 (18.5%)</a:t>
            </a:r>
            <a:endParaRPr lang="en-US" sz="1600" dirty="0"/>
          </a:p>
        </p:txBody>
      </p:sp>
      <p:sp>
        <p:nvSpPr>
          <p:cNvPr id="52" name="Shape 49"/>
          <p:cNvSpPr/>
          <p:nvPr/>
        </p:nvSpPr>
        <p:spPr>
          <a:xfrm>
            <a:off x="8239125" y="5968899"/>
            <a:ext cx="3476625" cy="571500"/>
          </a:xfrm>
          <a:custGeom>
            <a:avLst/>
            <a:gdLst/>
            <a:ahLst/>
            <a:cxnLst/>
            <a:rect l="l" t="t" r="r" b="b"/>
            <a:pathLst>
              <a:path w="3476625" h="571500">
                <a:moveTo>
                  <a:pt x="0" y="0"/>
                </a:moveTo>
                <a:lnTo>
                  <a:pt x="3444872" y="0"/>
                </a:lnTo>
                <a:cubicBezTo>
                  <a:pt x="3462409" y="0"/>
                  <a:pt x="3476625" y="14216"/>
                  <a:pt x="3476625" y="31753"/>
                </a:cubicBezTo>
                <a:lnTo>
                  <a:pt x="3476625" y="539747"/>
                </a:lnTo>
                <a:cubicBezTo>
                  <a:pt x="3476625" y="557284"/>
                  <a:pt x="3462409" y="571500"/>
                  <a:pt x="3444872" y="571500"/>
                </a:cubicBez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53" name="Shape 50"/>
          <p:cNvSpPr/>
          <p:nvPr/>
        </p:nvSpPr>
        <p:spPr>
          <a:xfrm>
            <a:off x="8239125" y="5968899"/>
            <a:ext cx="31750" cy="571500"/>
          </a:xfrm>
          <a:custGeom>
            <a:avLst/>
            <a:gdLst/>
            <a:ahLst/>
            <a:cxnLst/>
            <a:rect l="l" t="t" r="r" b="b"/>
            <a:pathLst>
              <a:path w="31750" h="571500">
                <a:moveTo>
                  <a:pt x="0" y="0"/>
                </a:moveTo>
                <a:lnTo>
                  <a:pt x="31750" y="0"/>
                </a:lnTo>
                <a:lnTo>
                  <a:pt x="3175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4" name="Text 51"/>
          <p:cNvSpPr/>
          <p:nvPr/>
        </p:nvSpPr>
        <p:spPr>
          <a:xfrm>
            <a:off x="8350250" y="6064149"/>
            <a:ext cx="3333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Cauze principale:</a:t>
            </a:r>
            <a:r>
              <a:rPr lang="en-US" sz="10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Tulburări mintale (28.7%), Malformații congenitale (26.1%), Boli sistem nervos (15.9%).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tudentdoctor.net/5d69362bc824b90a7cf5574047bcc014e76446e5.png"/>
          <p:cNvPicPr>
            <a:picLocks noChangeAspect="1"/>
          </p:cNvPicPr>
          <p:nvPr/>
        </p:nvPicPr>
        <p:blipFill>
          <a:blip r:embed="rId3">
            <a:alphaModFix amt="25000"/>
          </a:blip>
          <a:srcRect l="3556" r="355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810" y="1915489"/>
            <a:ext cx="1817370" cy="426720"/>
          </a:xfrm>
          <a:custGeom>
            <a:avLst/>
            <a:gdLst/>
            <a:ahLst/>
            <a:cxnLst/>
            <a:rect l="l" t="t" r="r" b="b"/>
            <a:pathLst>
              <a:path w="1817370" h="426720">
                <a:moveTo>
                  <a:pt x="213360" y="0"/>
                </a:moveTo>
                <a:lnTo>
                  <a:pt x="1604010" y="0"/>
                </a:lnTo>
                <a:cubicBezTo>
                  <a:pt x="1721845" y="0"/>
                  <a:pt x="1817370" y="95525"/>
                  <a:pt x="1817370" y="213360"/>
                </a:cubicBezTo>
                <a:lnTo>
                  <a:pt x="1817370" y="213360"/>
                </a:lnTo>
                <a:cubicBezTo>
                  <a:pt x="1817370" y="331195"/>
                  <a:pt x="1721845" y="426720"/>
                  <a:pt x="1604010" y="426720"/>
                </a:cubicBezTo>
                <a:lnTo>
                  <a:pt x="213360" y="426720"/>
                </a:lnTo>
                <a:cubicBezTo>
                  <a:pt x="95603" y="426720"/>
                  <a:pt x="0" y="331117"/>
                  <a:pt x="0" y="213360"/>
                </a:cubicBezTo>
                <a:lnTo>
                  <a:pt x="0" y="213360"/>
                </a:lnTo>
                <a:cubicBezTo>
                  <a:pt x="0" y="95603"/>
                  <a:pt x="95603" y="0"/>
                  <a:pt x="213360" y="0"/>
                </a:cubicBezTo>
                <a:close/>
              </a:path>
            </a:pathLst>
          </a:custGeom>
          <a:solidFill>
            <a:srgbClr val="C0A062">
              <a:alpha val="20000"/>
            </a:srgbClr>
          </a:solidFill>
          <a:ln w="10160">
            <a:solidFill>
              <a:srgbClr val="C0A06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17220" y="1995487"/>
            <a:ext cx="1447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7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CAPITOLUL 06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574615"/>
            <a:ext cx="76009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Concluzii și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Recomandări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31965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574865"/>
            <a:ext cx="74295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Sinteza principalelor constatări și direcții de acțiune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 • CONCLUZII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Principalele Realizări în 2025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1811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371600"/>
            <a:ext cx="5581650" cy="1638300"/>
          </a:xfrm>
          <a:custGeom>
            <a:avLst/>
            <a:gdLst/>
            <a:ahLst/>
            <a:cxnLst/>
            <a:rect l="l" t="t" r="r" b="b"/>
            <a:pathLst>
              <a:path w="5581650" h="1638300">
                <a:moveTo>
                  <a:pt x="38100" y="0"/>
                </a:moveTo>
                <a:lnTo>
                  <a:pt x="5505453" y="0"/>
                </a:lnTo>
                <a:cubicBezTo>
                  <a:pt x="5547535" y="0"/>
                  <a:pt x="5581650" y="34115"/>
                  <a:pt x="5581650" y="76197"/>
                </a:cubicBezTo>
                <a:lnTo>
                  <a:pt x="5581650" y="1562103"/>
                </a:lnTo>
                <a:cubicBezTo>
                  <a:pt x="5581650" y="1604185"/>
                  <a:pt x="5547535" y="1638300"/>
                  <a:pt x="5505453" y="1638300"/>
                </a:cubicBezTo>
                <a:lnTo>
                  <a:pt x="38100" y="1638300"/>
                </a:lnTo>
                <a:cubicBezTo>
                  <a:pt x="17072" y="1638300"/>
                  <a:pt x="0" y="1621228"/>
                  <a:pt x="0" y="1600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371600"/>
            <a:ext cx="38100" cy="1638300"/>
          </a:xfrm>
          <a:custGeom>
            <a:avLst/>
            <a:gdLst/>
            <a:ahLst/>
            <a:cxnLst/>
            <a:rect l="l" t="t" r="r" b="b"/>
            <a:pathLst>
              <a:path w="38100" h="1638300">
                <a:moveTo>
                  <a:pt x="38100" y="0"/>
                </a:moveTo>
                <a:lnTo>
                  <a:pt x="38100" y="0"/>
                </a:lnTo>
                <a:lnTo>
                  <a:pt x="38100" y="1638300"/>
                </a:lnTo>
                <a:lnTo>
                  <a:pt x="38100" y="1638300"/>
                </a:lnTo>
                <a:cubicBezTo>
                  <a:pt x="17072" y="1638300"/>
                  <a:pt x="0" y="1621228"/>
                  <a:pt x="0" y="1600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6096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561975" y="15621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19200" y="15621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Creșterea Personalului Medical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19200" y="1905000"/>
            <a:ext cx="4648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Numărul medicilor de familie a crescut de la </a:t>
            </a: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 la 24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(+26.3%), iar numărul total de medici de la 33 la 37. Asigurarea cu medici de familie a ajuns la </a:t>
            </a: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5.54 la 10000 locuitori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depășind media republicii (5.5).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162300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400050" y="31623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3" name="Shape 11"/>
          <p:cNvSpPr/>
          <p:nvPr/>
        </p:nvSpPr>
        <p:spPr>
          <a:xfrm>
            <a:off x="609600" y="3352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4" name="Text 12"/>
          <p:cNvSpPr/>
          <p:nvPr/>
        </p:nvSpPr>
        <p:spPr>
          <a:xfrm>
            <a:off x="561975" y="33528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219200" y="33528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Performanțe Financiare Solide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19200" y="3695700"/>
            <a:ext cx="4648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Veniturile operaționale au crescut cu </a:t>
            </a: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15.9%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(de la 48.1M la 55.8M lei). Alocațiile CNAM s-au majorat cu </a:t>
            </a: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17.3%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ajungând la 50.7M lei.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00050" y="4495800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400050" y="44958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9" name="Shape 17"/>
          <p:cNvSpPr/>
          <p:nvPr/>
        </p:nvSpPr>
        <p:spPr>
          <a:xfrm>
            <a:off x="609600" y="4686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0" name="Text 18"/>
          <p:cNvSpPr/>
          <p:nvPr/>
        </p:nvSpPr>
        <p:spPr>
          <a:xfrm>
            <a:off x="561975" y="46863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219200" y="46863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Creșterea Speranței de Viață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219200" y="5029200"/>
            <a:ext cx="4648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Speranța de viață la naștere a crescut de la </a:t>
            </a: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63.5 la 65.7 ani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(+3.5%). Pentru femei: de la 66.0 la 71.7 ani (+8.6%).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29350" y="1371600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229350" y="13716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5" name="Shape 23"/>
          <p:cNvSpPr/>
          <p:nvPr/>
        </p:nvSpPr>
        <p:spPr>
          <a:xfrm>
            <a:off x="64389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6" name="Text 24"/>
          <p:cNvSpPr/>
          <p:nvPr/>
        </p:nvSpPr>
        <p:spPr>
          <a:xfrm>
            <a:off x="6391275" y="15621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048500" y="15621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Îmbunătățirea Asistenței Gravidelor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048500" y="1905000"/>
            <a:ext cx="4648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Evidența precoce a gravidelor a crescut de la </a:t>
            </a: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87.8% la 91.3%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Ponderea nașterilor premature a scăzut de la 3.4% la 3.3%.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229350" y="2705100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6229350" y="27051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1" name="Shape 29"/>
          <p:cNvSpPr/>
          <p:nvPr/>
        </p:nvSpPr>
        <p:spPr>
          <a:xfrm>
            <a:off x="6438900" y="2895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2" name="Text 30"/>
          <p:cNvSpPr/>
          <p:nvPr/>
        </p:nvSpPr>
        <p:spPr>
          <a:xfrm>
            <a:off x="6391275" y="28956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048500" y="28956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Promovarea Alimentației Naturale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48500" y="3238500"/>
            <a:ext cx="4648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Ponderea copiilor alăptați până la 1 an a crescut de la </a:t>
            </a: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68.8% la 78.6%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(+14.2%). Până la 2 ani: de la 24.9% la 44.1%.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29350" y="4038600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229350" y="40386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7" name="Shape 35"/>
          <p:cNvSpPr/>
          <p:nvPr/>
        </p:nvSpPr>
        <p:spPr>
          <a:xfrm>
            <a:off x="6438900" y="4229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8" name="Text 36"/>
          <p:cNvSpPr/>
          <p:nvPr/>
        </p:nvSpPr>
        <p:spPr>
          <a:xfrm>
            <a:off x="6391275" y="42291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048500" y="42291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Modernizarea Echipamentului Medical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048500" y="4572000"/>
            <a:ext cx="4648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Investiții de </a:t>
            </a: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2.36M lei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în procurarea unui aparat de radiografie digitală, echipamente pentru fizioterapie și tehnică de calcul.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 • CONCLUZII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Provocări și Zone de Îmbunătățire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1811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371600"/>
            <a:ext cx="5581650" cy="1409700"/>
          </a:xfrm>
          <a:custGeom>
            <a:avLst/>
            <a:gdLst/>
            <a:ahLst/>
            <a:cxnLst/>
            <a:rect l="l" t="t" r="r" b="b"/>
            <a:pathLst>
              <a:path w="5581650" h="1409700">
                <a:moveTo>
                  <a:pt x="38100" y="0"/>
                </a:moveTo>
                <a:lnTo>
                  <a:pt x="5505456" y="0"/>
                </a:lnTo>
                <a:cubicBezTo>
                  <a:pt x="5547508" y="0"/>
                  <a:pt x="5581650" y="34142"/>
                  <a:pt x="5581650" y="76194"/>
                </a:cubicBezTo>
                <a:lnTo>
                  <a:pt x="5581650" y="1333506"/>
                </a:lnTo>
                <a:cubicBezTo>
                  <a:pt x="5581650" y="1375587"/>
                  <a:pt x="5547537" y="1409700"/>
                  <a:pt x="5505456" y="1409700"/>
                </a:cubicBezTo>
                <a:lnTo>
                  <a:pt x="38100" y="1409700"/>
                </a:lnTo>
                <a:cubicBezTo>
                  <a:pt x="17072" y="1409700"/>
                  <a:pt x="0" y="1392628"/>
                  <a:pt x="0" y="1371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371600"/>
            <a:ext cx="38100" cy="1409700"/>
          </a:xfrm>
          <a:custGeom>
            <a:avLst/>
            <a:gdLst/>
            <a:ahLst/>
            <a:cxnLst/>
            <a:rect l="l" t="t" r="r" b="b"/>
            <a:pathLst>
              <a:path w="38100" h="1409700">
                <a:moveTo>
                  <a:pt x="38100" y="0"/>
                </a:moveTo>
                <a:lnTo>
                  <a:pt x="38100" y="0"/>
                </a:lnTo>
                <a:lnTo>
                  <a:pt x="38100" y="1409700"/>
                </a:lnTo>
                <a:lnTo>
                  <a:pt x="38100" y="1409700"/>
                </a:lnTo>
                <a:cubicBezTo>
                  <a:pt x="17072" y="1409700"/>
                  <a:pt x="0" y="1392628"/>
                  <a:pt x="0" y="1371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7" name="Shape 5"/>
          <p:cNvSpPr/>
          <p:nvPr/>
        </p:nvSpPr>
        <p:spPr>
          <a:xfrm>
            <a:off x="6096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8" name="Shape 6"/>
          <p:cNvSpPr/>
          <p:nvPr/>
        </p:nvSpPr>
        <p:spPr>
          <a:xfrm>
            <a:off x="742950" y="16954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00719" y="0"/>
                  <a:pt x="105742" y="3014"/>
                  <a:pt x="108347" y="7813"/>
                </a:cubicBezTo>
                <a:lnTo>
                  <a:pt x="188714" y="156642"/>
                </a:lnTo>
                <a:cubicBezTo>
                  <a:pt x="191207" y="161255"/>
                  <a:pt x="191095" y="166836"/>
                  <a:pt x="188416" y="171338"/>
                </a:cubicBezTo>
                <a:cubicBezTo>
                  <a:pt x="185737" y="175840"/>
                  <a:pt x="180863" y="178594"/>
                  <a:pt x="175617" y="178594"/>
                </a:cubicBezTo>
                <a:lnTo>
                  <a:pt x="14883" y="178594"/>
                </a:lnTo>
                <a:cubicBezTo>
                  <a:pt x="9637" y="178594"/>
                  <a:pt x="4800" y="175840"/>
                  <a:pt x="2084" y="171338"/>
                </a:cubicBezTo>
                <a:cubicBezTo>
                  <a:pt x="-633" y="166836"/>
                  <a:pt x="-707" y="161255"/>
                  <a:pt x="1786" y="156642"/>
                </a:cubicBezTo>
                <a:lnTo>
                  <a:pt x="82153" y="7813"/>
                </a:lnTo>
                <a:cubicBezTo>
                  <a:pt x="84758" y="3014"/>
                  <a:pt x="89781" y="0"/>
                  <a:pt x="95250" y="0"/>
                </a:cubicBezTo>
                <a:close/>
                <a:moveTo>
                  <a:pt x="95250" y="62508"/>
                </a:moveTo>
                <a:cubicBezTo>
                  <a:pt x="90301" y="62508"/>
                  <a:pt x="86320" y="66489"/>
                  <a:pt x="86320" y="71438"/>
                </a:cubicBezTo>
                <a:lnTo>
                  <a:pt x="86320" y="113109"/>
                </a:lnTo>
                <a:cubicBezTo>
                  <a:pt x="86320" y="118058"/>
                  <a:pt x="90301" y="122039"/>
                  <a:pt x="95250" y="122039"/>
                </a:cubicBezTo>
                <a:cubicBezTo>
                  <a:pt x="100199" y="122039"/>
                  <a:pt x="104180" y="118058"/>
                  <a:pt x="104180" y="113109"/>
                </a:cubicBezTo>
                <a:lnTo>
                  <a:pt x="104180" y="71438"/>
                </a:lnTo>
                <a:cubicBezTo>
                  <a:pt x="104180" y="66489"/>
                  <a:pt x="100199" y="62508"/>
                  <a:pt x="95250" y="62508"/>
                </a:cubicBezTo>
                <a:close/>
                <a:moveTo>
                  <a:pt x="105184" y="142875"/>
                </a:moveTo>
                <a:cubicBezTo>
                  <a:pt x="105410" y="139188"/>
                  <a:pt x="103571" y="135679"/>
                  <a:pt x="100410" y="133767"/>
                </a:cubicBezTo>
                <a:cubicBezTo>
                  <a:pt x="97249" y="131855"/>
                  <a:pt x="93288" y="131855"/>
                  <a:pt x="90127" y="133767"/>
                </a:cubicBezTo>
                <a:cubicBezTo>
                  <a:pt x="86966" y="135679"/>
                  <a:pt x="85127" y="139188"/>
                  <a:pt x="85353" y="142875"/>
                </a:cubicBezTo>
                <a:cubicBezTo>
                  <a:pt x="85127" y="146562"/>
                  <a:pt x="86966" y="150071"/>
                  <a:pt x="90127" y="151983"/>
                </a:cubicBezTo>
                <a:cubicBezTo>
                  <a:pt x="93288" y="153895"/>
                  <a:pt x="97249" y="153895"/>
                  <a:pt x="100410" y="151983"/>
                </a:cubicBezTo>
                <a:cubicBezTo>
                  <a:pt x="103571" y="150071"/>
                  <a:pt x="105410" y="146562"/>
                  <a:pt x="105184" y="142875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9" name="Text 7"/>
          <p:cNvSpPr/>
          <p:nvPr/>
        </p:nvSpPr>
        <p:spPr>
          <a:xfrm>
            <a:off x="1219200" y="15621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Îmbătrânirea Personalului Medical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19200" y="1905000"/>
            <a:ext cx="4648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4A8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45.83%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din medicii de familie au peste 65 ani, reprezentând un risc major de pensionare în viitorul apropiat. Necesitate urgentă de </a:t>
            </a:r>
            <a:r>
              <a:rPr lang="en-US" sz="1200" b="1" dirty="0">
                <a:solidFill>
                  <a:srgbClr val="D4A8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2.5 medici de familie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suplimentari.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2933700"/>
            <a:ext cx="5581650" cy="1409700"/>
          </a:xfrm>
          <a:custGeom>
            <a:avLst/>
            <a:gdLst/>
            <a:ahLst/>
            <a:cxnLst/>
            <a:rect l="l" t="t" r="r" b="b"/>
            <a:pathLst>
              <a:path w="5581650" h="1409700">
                <a:moveTo>
                  <a:pt x="38100" y="0"/>
                </a:moveTo>
                <a:lnTo>
                  <a:pt x="5505456" y="0"/>
                </a:lnTo>
                <a:cubicBezTo>
                  <a:pt x="5547508" y="0"/>
                  <a:pt x="5581650" y="34142"/>
                  <a:pt x="5581650" y="76194"/>
                </a:cubicBezTo>
                <a:lnTo>
                  <a:pt x="5581650" y="1333506"/>
                </a:lnTo>
                <a:cubicBezTo>
                  <a:pt x="5581650" y="1375587"/>
                  <a:pt x="5547537" y="1409700"/>
                  <a:pt x="5505456" y="1409700"/>
                </a:cubicBezTo>
                <a:lnTo>
                  <a:pt x="38100" y="1409700"/>
                </a:lnTo>
                <a:cubicBezTo>
                  <a:pt x="17072" y="1409700"/>
                  <a:pt x="0" y="1392628"/>
                  <a:pt x="0" y="1371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400050" y="2933700"/>
            <a:ext cx="38100" cy="1409700"/>
          </a:xfrm>
          <a:custGeom>
            <a:avLst/>
            <a:gdLst/>
            <a:ahLst/>
            <a:cxnLst/>
            <a:rect l="l" t="t" r="r" b="b"/>
            <a:pathLst>
              <a:path w="38100" h="1409700">
                <a:moveTo>
                  <a:pt x="38100" y="0"/>
                </a:moveTo>
                <a:lnTo>
                  <a:pt x="38100" y="0"/>
                </a:lnTo>
                <a:lnTo>
                  <a:pt x="38100" y="1409700"/>
                </a:lnTo>
                <a:lnTo>
                  <a:pt x="38100" y="1409700"/>
                </a:lnTo>
                <a:cubicBezTo>
                  <a:pt x="17072" y="1409700"/>
                  <a:pt x="0" y="1392628"/>
                  <a:pt x="0" y="1371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13" name="Shape 11"/>
          <p:cNvSpPr/>
          <p:nvPr/>
        </p:nvSpPr>
        <p:spPr>
          <a:xfrm>
            <a:off x="609600" y="3124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14" name="Shape 12"/>
          <p:cNvSpPr/>
          <p:nvPr/>
        </p:nvSpPr>
        <p:spPr>
          <a:xfrm>
            <a:off x="742950" y="32575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4519" y="85018"/>
                </a:moveTo>
                <a:cubicBezTo>
                  <a:pt x="29468" y="50416"/>
                  <a:pt x="59271" y="23812"/>
                  <a:pt x="95250" y="23812"/>
                </a:cubicBezTo>
                <a:cubicBezTo>
                  <a:pt x="114970" y="23812"/>
                  <a:pt x="132829" y="31812"/>
                  <a:pt x="145777" y="44723"/>
                </a:cubicBezTo>
                <a:cubicBezTo>
                  <a:pt x="145852" y="44797"/>
                  <a:pt x="145926" y="44872"/>
                  <a:pt x="146000" y="44946"/>
                </a:cubicBezTo>
                <a:lnTo>
                  <a:pt x="148828" y="47625"/>
                </a:lnTo>
                <a:lnTo>
                  <a:pt x="131006" y="47625"/>
                </a:lnTo>
                <a:cubicBezTo>
                  <a:pt x="124420" y="47625"/>
                  <a:pt x="119100" y="52946"/>
                  <a:pt x="119100" y="59531"/>
                </a:cubicBezTo>
                <a:cubicBezTo>
                  <a:pt x="119100" y="66117"/>
                  <a:pt x="124420" y="71438"/>
                  <a:pt x="131006" y="71438"/>
                </a:cubicBezTo>
                <a:lnTo>
                  <a:pt x="178631" y="71438"/>
                </a:lnTo>
                <a:cubicBezTo>
                  <a:pt x="185217" y="71438"/>
                  <a:pt x="190537" y="66117"/>
                  <a:pt x="190537" y="59531"/>
                </a:cubicBezTo>
                <a:lnTo>
                  <a:pt x="190537" y="11906"/>
                </a:lnTo>
                <a:cubicBezTo>
                  <a:pt x="190537" y="5321"/>
                  <a:pt x="185217" y="0"/>
                  <a:pt x="178631" y="0"/>
                </a:cubicBezTo>
                <a:cubicBezTo>
                  <a:pt x="172045" y="0"/>
                  <a:pt x="166725" y="5321"/>
                  <a:pt x="166725" y="11906"/>
                </a:cubicBezTo>
                <a:lnTo>
                  <a:pt x="166725" y="31775"/>
                </a:lnTo>
                <a:lnTo>
                  <a:pt x="162520" y="27794"/>
                </a:lnTo>
                <a:cubicBezTo>
                  <a:pt x="145293" y="10641"/>
                  <a:pt x="121481" y="0"/>
                  <a:pt x="95250" y="0"/>
                </a:cubicBezTo>
                <a:cubicBezTo>
                  <a:pt x="47253" y="0"/>
                  <a:pt x="7553" y="35496"/>
                  <a:pt x="967" y="81669"/>
                </a:cubicBezTo>
                <a:cubicBezTo>
                  <a:pt x="37" y="88181"/>
                  <a:pt x="4539" y="94208"/>
                  <a:pt x="11050" y="95138"/>
                </a:cubicBezTo>
                <a:cubicBezTo>
                  <a:pt x="17562" y="96069"/>
                  <a:pt x="23589" y="91529"/>
                  <a:pt x="24519" y="85055"/>
                </a:cubicBezTo>
                <a:close/>
                <a:moveTo>
                  <a:pt x="189533" y="108831"/>
                </a:moveTo>
                <a:cubicBezTo>
                  <a:pt x="190463" y="102319"/>
                  <a:pt x="185924" y="96292"/>
                  <a:pt x="179450" y="95362"/>
                </a:cubicBezTo>
                <a:cubicBezTo>
                  <a:pt x="172975" y="94431"/>
                  <a:pt x="166911" y="98971"/>
                  <a:pt x="165981" y="105445"/>
                </a:cubicBezTo>
                <a:cubicBezTo>
                  <a:pt x="161032" y="140047"/>
                  <a:pt x="131229" y="166650"/>
                  <a:pt x="95250" y="166650"/>
                </a:cubicBezTo>
                <a:cubicBezTo>
                  <a:pt x="75530" y="166650"/>
                  <a:pt x="57671" y="158651"/>
                  <a:pt x="44723" y="145740"/>
                </a:cubicBezTo>
                <a:cubicBezTo>
                  <a:pt x="44648" y="145666"/>
                  <a:pt x="44574" y="145591"/>
                  <a:pt x="44500" y="145517"/>
                </a:cubicBezTo>
                <a:lnTo>
                  <a:pt x="41672" y="142838"/>
                </a:lnTo>
                <a:lnTo>
                  <a:pt x="59494" y="142838"/>
                </a:lnTo>
                <a:cubicBezTo>
                  <a:pt x="66080" y="142838"/>
                  <a:pt x="71400" y="137517"/>
                  <a:pt x="71400" y="130932"/>
                </a:cubicBezTo>
                <a:cubicBezTo>
                  <a:pt x="71400" y="124346"/>
                  <a:pt x="66080" y="119025"/>
                  <a:pt x="59494" y="119025"/>
                </a:cubicBezTo>
                <a:lnTo>
                  <a:pt x="11906" y="119063"/>
                </a:lnTo>
                <a:cubicBezTo>
                  <a:pt x="8744" y="119063"/>
                  <a:pt x="5693" y="120328"/>
                  <a:pt x="3460" y="122597"/>
                </a:cubicBezTo>
                <a:cubicBezTo>
                  <a:pt x="1228" y="124867"/>
                  <a:pt x="-37" y="127881"/>
                  <a:pt x="0" y="131080"/>
                </a:cubicBezTo>
                <a:lnTo>
                  <a:pt x="372" y="178333"/>
                </a:lnTo>
                <a:cubicBezTo>
                  <a:pt x="409" y="184919"/>
                  <a:pt x="5804" y="190202"/>
                  <a:pt x="12390" y="190128"/>
                </a:cubicBezTo>
                <a:cubicBezTo>
                  <a:pt x="18976" y="190054"/>
                  <a:pt x="24259" y="184696"/>
                  <a:pt x="24185" y="178110"/>
                </a:cubicBezTo>
                <a:lnTo>
                  <a:pt x="24036" y="158948"/>
                </a:lnTo>
                <a:lnTo>
                  <a:pt x="28017" y="162706"/>
                </a:lnTo>
                <a:cubicBezTo>
                  <a:pt x="45244" y="179859"/>
                  <a:pt x="69019" y="190500"/>
                  <a:pt x="95250" y="190500"/>
                </a:cubicBezTo>
                <a:cubicBezTo>
                  <a:pt x="143247" y="190500"/>
                  <a:pt x="182947" y="155004"/>
                  <a:pt x="189533" y="108831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5" name="Text 13"/>
          <p:cNvSpPr/>
          <p:nvPr/>
        </p:nvSpPr>
        <p:spPr>
          <a:xfrm>
            <a:off x="1219200" y="31242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Natalitatea în Scădere Continuă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19200" y="3467100"/>
            <a:ext cx="4648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Natalitatea a scăzut de la </a:t>
            </a:r>
            <a:r>
              <a:rPr lang="en-US" sz="1200" b="1" dirty="0">
                <a:solidFill>
                  <a:srgbClr val="D4A8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4.2‰ la 3.9‰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continuând trendul descendent. În 4 localități nu s-a înregistrat niciun copil nou-născut în 2025.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00050" y="4495800"/>
            <a:ext cx="5581650" cy="1409700"/>
          </a:xfrm>
          <a:custGeom>
            <a:avLst/>
            <a:gdLst/>
            <a:ahLst/>
            <a:cxnLst/>
            <a:rect l="l" t="t" r="r" b="b"/>
            <a:pathLst>
              <a:path w="5581650" h="1409700">
                <a:moveTo>
                  <a:pt x="38100" y="0"/>
                </a:moveTo>
                <a:lnTo>
                  <a:pt x="5505456" y="0"/>
                </a:lnTo>
                <a:cubicBezTo>
                  <a:pt x="5547508" y="0"/>
                  <a:pt x="5581650" y="34142"/>
                  <a:pt x="5581650" y="76194"/>
                </a:cubicBezTo>
                <a:lnTo>
                  <a:pt x="5581650" y="1333506"/>
                </a:lnTo>
                <a:cubicBezTo>
                  <a:pt x="5581650" y="1375587"/>
                  <a:pt x="5547537" y="1409700"/>
                  <a:pt x="5505456" y="1409700"/>
                </a:cubicBezTo>
                <a:lnTo>
                  <a:pt x="38100" y="1409700"/>
                </a:lnTo>
                <a:cubicBezTo>
                  <a:pt x="17072" y="1409700"/>
                  <a:pt x="0" y="1392628"/>
                  <a:pt x="0" y="1371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400050" y="4495800"/>
            <a:ext cx="38100" cy="1409700"/>
          </a:xfrm>
          <a:custGeom>
            <a:avLst/>
            <a:gdLst/>
            <a:ahLst/>
            <a:cxnLst/>
            <a:rect l="l" t="t" r="r" b="b"/>
            <a:pathLst>
              <a:path w="38100" h="1409700">
                <a:moveTo>
                  <a:pt x="38100" y="0"/>
                </a:moveTo>
                <a:lnTo>
                  <a:pt x="38100" y="0"/>
                </a:lnTo>
                <a:lnTo>
                  <a:pt x="38100" y="1409700"/>
                </a:lnTo>
                <a:lnTo>
                  <a:pt x="38100" y="1409700"/>
                </a:lnTo>
                <a:cubicBezTo>
                  <a:pt x="17072" y="1409700"/>
                  <a:pt x="0" y="1392628"/>
                  <a:pt x="0" y="1371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19" name="Shape 17"/>
          <p:cNvSpPr/>
          <p:nvPr/>
        </p:nvSpPr>
        <p:spPr>
          <a:xfrm>
            <a:off x="609600" y="4686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20" name="Shape 18"/>
          <p:cNvSpPr/>
          <p:nvPr/>
        </p:nvSpPr>
        <p:spPr>
          <a:xfrm>
            <a:off x="742950" y="48196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62508" y="86320"/>
                </a:moveTo>
                <a:lnTo>
                  <a:pt x="127992" y="86320"/>
                </a:lnTo>
                <a:cubicBezTo>
                  <a:pt x="132941" y="86320"/>
                  <a:pt x="136922" y="90301"/>
                  <a:pt x="136922" y="95250"/>
                </a:cubicBezTo>
                <a:cubicBezTo>
                  <a:pt x="136922" y="100199"/>
                  <a:pt x="132941" y="104180"/>
                  <a:pt x="127992" y="104180"/>
                </a:cubicBezTo>
                <a:lnTo>
                  <a:pt x="62508" y="104180"/>
                </a:lnTo>
                <a:cubicBezTo>
                  <a:pt x="57559" y="104180"/>
                  <a:pt x="53578" y="100199"/>
                  <a:pt x="53578" y="95250"/>
                </a:cubicBezTo>
                <a:cubicBezTo>
                  <a:pt x="53578" y="90301"/>
                  <a:pt x="57559" y="86320"/>
                  <a:pt x="62508" y="8632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1" name="Text 19"/>
          <p:cNvSpPr/>
          <p:nvPr/>
        </p:nvSpPr>
        <p:spPr>
          <a:xfrm>
            <a:off x="1219200" y="46863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Sporul Natural Negativ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219200" y="5029200"/>
            <a:ext cx="4648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Sporul natural a ajuns la </a:t>
            </a:r>
            <a:r>
              <a:rPr lang="en-US" sz="1200" b="1" dirty="0">
                <a:solidFill>
                  <a:srgbClr val="D4A8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-5.5‰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(vs -5.2‰ în 2024), indicând o diminuare a populației. Mortalitatea infantilă a crescut de la 0‰ la 12.0‰.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29350" y="1371600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229350" y="13716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25" name="Shape 23"/>
          <p:cNvSpPr/>
          <p:nvPr/>
        </p:nvSpPr>
        <p:spPr>
          <a:xfrm>
            <a:off x="64389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26" name="Shape 24"/>
          <p:cNvSpPr/>
          <p:nvPr/>
        </p:nvSpPr>
        <p:spPr>
          <a:xfrm>
            <a:off x="6548438" y="169545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71438" y="0"/>
                </a:moveTo>
                <a:cubicBezTo>
                  <a:pt x="78023" y="0"/>
                  <a:pt x="83344" y="5321"/>
                  <a:pt x="83344" y="11906"/>
                </a:cubicBezTo>
                <a:cubicBezTo>
                  <a:pt x="83344" y="23254"/>
                  <a:pt x="97073" y="28947"/>
                  <a:pt x="105110" y="20910"/>
                </a:cubicBezTo>
                <a:cubicBezTo>
                  <a:pt x="109761" y="16259"/>
                  <a:pt x="117314" y="16259"/>
                  <a:pt x="121965" y="20910"/>
                </a:cubicBezTo>
                <a:cubicBezTo>
                  <a:pt x="126616" y="25561"/>
                  <a:pt x="126616" y="33114"/>
                  <a:pt x="121965" y="37765"/>
                </a:cubicBezTo>
                <a:cubicBezTo>
                  <a:pt x="113928" y="45802"/>
                  <a:pt x="119621" y="59531"/>
                  <a:pt x="130969" y="59531"/>
                </a:cubicBezTo>
                <a:cubicBezTo>
                  <a:pt x="137554" y="59531"/>
                  <a:pt x="142875" y="64852"/>
                  <a:pt x="142875" y="71438"/>
                </a:cubicBezTo>
                <a:cubicBezTo>
                  <a:pt x="142875" y="78023"/>
                  <a:pt x="137554" y="83344"/>
                  <a:pt x="130969" y="83344"/>
                </a:cubicBezTo>
                <a:cubicBezTo>
                  <a:pt x="119621" y="83344"/>
                  <a:pt x="113928" y="97073"/>
                  <a:pt x="121965" y="105110"/>
                </a:cubicBezTo>
                <a:cubicBezTo>
                  <a:pt x="126616" y="109761"/>
                  <a:pt x="126616" y="117314"/>
                  <a:pt x="121965" y="121965"/>
                </a:cubicBezTo>
                <a:cubicBezTo>
                  <a:pt x="117314" y="126616"/>
                  <a:pt x="109761" y="126616"/>
                  <a:pt x="105110" y="121965"/>
                </a:cubicBezTo>
                <a:cubicBezTo>
                  <a:pt x="97073" y="113928"/>
                  <a:pt x="83344" y="119621"/>
                  <a:pt x="83344" y="130969"/>
                </a:cubicBezTo>
                <a:cubicBezTo>
                  <a:pt x="83344" y="137554"/>
                  <a:pt x="78023" y="142875"/>
                  <a:pt x="71438" y="142875"/>
                </a:cubicBezTo>
                <a:cubicBezTo>
                  <a:pt x="64852" y="142875"/>
                  <a:pt x="59531" y="137554"/>
                  <a:pt x="59531" y="130969"/>
                </a:cubicBezTo>
                <a:cubicBezTo>
                  <a:pt x="59531" y="119621"/>
                  <a:pt x="45802" y="113928"/>
                  <a:pt x="37765" y="121965"/>
                </a:cubicBezTo>
                <a:cubicBezTo>
                  <a:pt x="33114" y="126616"/>
                  <a:pt x="25561" y="126616"/>
                  <a:pt x="20910" y="121965"/>
                </a:cubicBezTo>
                <a:cubicBezTo>
                  <a:pt x="16259" y="117314"/>
                  <a:pt x="16259" y="109761"/>
                  <a:pt x="20910" y="105110"/>
                </a:cubicBezTo>
                <a:cubicBezTo>
                  <a:pt x="28947" y="97073"/>
                  <a:pt x="23254" y="83344"/>
                  <a:pt x="11906" y="83344"/>
                </a:cubicBezTo>
                <a:cubicBezTo>
                  <a:pt x="5321" y="83344"/>
                  <a:pt x="0" y="78023"/>
                  <a:pt x="0" y="71438"/>
                </a:cubicBezTo>
                <a:cubicBezTo>
                  <a:pt x="0" y="64852"/>
                  <a:pt x="5321" y="59531"/>
                  <a:pt x="11906" y="59531"/>
                </a:cubicBezTo>
                <a:cubicBezTo>
                  <a:pt x="23254" y="59531"/>
                  <a:pt x="28947" y="45802"/>
                  <a:pt x="20910" y="37765"/>
                </a:cubicBezTo>
                <a:cubicBezTo>
                  <a:pt x="16259" y="33114"/>
                  <a:pt x="16259" y="25561"/>
                  <a:pt x="20910" y="20910"/>
                </a:cubicBezTo>
                <a:cubicBezTo>
                  <a:pt x="25561" y="16259"/>
                  <a:pt x="33114" y="16259"/>
                  <a:pt x="37765" y="20910"/>
                </a:cubicBezTo>
                <a:cubicBezTo>
                  <a:pt x="45802" y="28947"/>
                  <a:pt x="59531" y="23254"/>
                  <a:pt x="59531" y="11906"/>
                </a:cubicBezTo>
                <a:cubicBezTo>
                  <a:pt x="59531" y="5321"/>
                  <a:pt x="64852" y="0"/>
                  <a:pt x="71438" y="0"/>
                </a:cubicBezTo>
                <a:close/>
                <a:moveTo>
                  <a:pt x="53578" y="65484"/>
                </a:moveTo>
                <a:cubicBezTo>
                  <a:pt x="60149" y="65484"/>
                  <a:pt x="65484" y="60149"/>
                  <a:pt x="65484" y="53578"/>
                </a:cubicBezTo>
                <a:cubicBezTo>
                  <a:pt x="65484" y="47007"/>
                  <a:pt x="60149" y="41672"/>
                  <a:pt x="53578" y="41672"/>
                </a:cubicBezTo>
                <a:cubicBezTo>
                  <a:pt x="47007" y="41672"/>
                  <a:pt x="41672" y="47007"/>
                  <a:pt x="41672" y="53578"/>
                </a:cubicBezTo>
                <a:cubicBezTo>
                  <a:pt x="41672" y="60149"/>
                  <a:pt x="47007" y="65484"/>
                  <a:pt x="53578" y="65484"/>
                </a:cubicBezTo>
                <a:close/>
                <a:moveTo>
                  <a:pt x="101203" y="89297"/>
                </a:moveTo>
                <a:cubicBezTo>
                  <a:pt x="101203" y="82726"/>
                  <a:pt x="95868" y="77391"/>
                  <a:pt x="89297" y="77391"/>
                </a:cubicBezTo>
                <a:cubicBezTo>
                  <a:pt x="82726" y="77391"/>
                  <a:pt x="77391" y="82726"/>
                  <a:pt x="77391" y="89297"/>
                </a:cubicBezTo>
                <a:cubicBezTo>
                  <a:pt x="77391" y="95868"/>
                  <a:pt x="82726" y="101203"/>
                  <a:pt x="89297" y="101203"/>
                </a:cubicBezTo>
                <a:cubicBezTo>
                  <a:pt x="95868" y="101203"/>
                  <a:pt x="101203" y="95868"/>
                  <a:pt x="101203" y="89297"/>
                </a:cubicBezTo>
                <a:close/>
                <a:moveTo>
                  <a:pt x="193477" y="104180"/>
                </a:moveTo>
                <a:cubicBezTo>
                  <a:pt x="193477" y="112700"/>
                  <a:pt x="203783" y="116979"/>
                  <a:pt x="209810" y="110951"/>
                </a:cubicBezTo>
                <a:cubicBezTo>
                  <a:pt x="213308" y="107454"/>
                  <a:pt x="218963" y="107454"/>
                  <a:pt x="222424" y="110951"/>
                </a:cubicBezTo>
                <a:cubicBezTo>
                  <a:pt x="225884" y="114449"/>
                  <a:pt x="225921" y="120104"/>
                  <a:pt x="222424" y="123565"/>
                </a:cubicBezTo>
                <a:cubicBezTo>
                  <a:pt x="216396" y="129592"/>
                  <a:pt x="220675" y="139898"/>
                  <a:pt x="229195" y="139898"/>
                </a:cubicBezTo>
                <a:cubicBezTo>
                  <a:pt x="234144" y="139898"/>
                  <a:pt x="238125" y="143880"/>
                  <a:pt x="238125" y="148828"/>
                </a:cubicBezTo>
                <a:cubicBezTo>
                  <a:pt x="238125" y="153777"/>
                  <a:pt x="234144" y="157758"/>
                  <a:pt x="229195" y="157758"/>
                </a:cubicBezTo>
                <a:cubicBezTo>
                  <a:pt x="220675" y="157758"/>
                  <a:pt x="216396" y="168064"/>
                  <a:pt x="222424" y="174092"/>
                </a:cubicBezTo>
                <a:cubicBezTo>
                  <a:pt x="225921" y="177589"/>
                  <a:pt x="225921" y="183245"/>
                  <a:pt x="222424" y="186705"/>
                </a:cubicBezTo>
                <a:cubicBezTo>
                  <a:pt x="218926" y="190165"/>
                  <a:pt x="213271" y="190202"/>
                  <a:pt x="209810" y="186705"/>
                </a:cubicBezTo>
                <a:cubicBezTo>
                  <a:pt x="203783" y="180677"/>
                  <a:pt x="193477" y="184956"/>
                  <a:pt x="193477" y="193477"/>
                </a:cubicBezTo>
                <a:cubicBezTo>
                  <a:pt x="193477" y="198425"/>
                  <a:pt x="189495" y="202406"/>
                  <a:pt x="184547" y="202406"/>
                </a:cubicBezTo>
                <a:cubicBezTo>
                  <a:pt x="179598" y="202406"/>
                  <a:pt x="175617" y="198425"/>
                  <a:pt x="175617" y="193477"/>
                </a:cubicBezTo>
                <a:cubicBezTo>
                  <a:pt x="175617" y="184956"/>
                  <a:pt x="165311" y="180677"/>
                  <a:pt x="159283" y="186705"/>
                </a:cubicBezTo>
                <a:cubicBezTo>
                  <a:pt x="155786" y="190202"/>
                  <a:pt x="150130" y="190202"/>
                  <a:pt x="146670" y="186705"/>
                </a:cubicBezTo>
                <a:cubicBezTo>
                  <a:pt x="143210" y="183207"/>
                  <a:pt x="143173" y="177552"/>
                  <a:pt x="146670" y="174092"/>
                </a:cubicBezTo>
                <a:cubicBezTo>
                  <a:pt x="152698" y="168064"/>
                  <a:pt x="148419" y="157758"/>
                  <a:pt x="139898" y="157758"/>
                </a:cubicBezTo>
                <a:cubicBezTo>
                  <a:pt x="134950" y="157758"/>
                  <a:pt x="130969" y="153777"/>
                  <a:pt x="130969" y="148828"/>
                </a:cubicBezTo>
                <a:cubicBezTo>
                  <a:pt x="130969" y="143880"/>
                  <a:pt x="134950" y="139898"/>
                  <a:pt x="139898" y="139898"/>
                </a:cubicBezTo>
                <a:cubicBezTo>
                  <a:pt x="148419" y="139898"/>
                  <a:pt x="152698" y="129592"/>
                  <a:pt x="146670" y="123565"/>
                </a:cubicBezTo>
                <a:cubicBezTo>
                  <a:pt x="143173" y="120067"/>
                  <a:pt x="143173" y="114412"/>
                  <a:pt x="146670" y="110951"/>
                </a:cubicBezTo>
                <a:cubicBezTo>
                  <a:pt x="150168" y="107491"/>
                  <a:pt x="155823" y="107454"/>
                  <a:pt x="159283" y="110951"/>
                </a:cubicBezTo>
                <a:cubicBezTo>
                  <a:pt x="165311" y="116979"/>
                  <a:pt x="175617" y="112700"/>
                  <a:pt x="175617" y="104180"/>
                </a:cubicBezTo>
                <a:cubicBezTo>
                  <a:pt x="175617" y="99231"/>
                  <a:pt x="179598" y="95250"/>
                  <a:pt x="184547" y="95250"/>
                </a:cubicBezTo>
                <a:cubicBezTo>
                  <a:pt x="189495" y="95250"/>
                  <a:pt x="193477" y="99231"/>
                  <a:pt x="193477" y="104180"/>
                </a:cubicBezTo>
                <a:close/>
                <a:moveTo>
                  <a:pt x="187523" y="142875"/>
                </a:moveTo>
                <a:cubicBezTo>
                  <a:pt x="187523" y="137947"/>
                  <a:pt x="183522" y="133945"/>
                  <a:pt x="178594" y="133945"/>
                </a:cubicBezTo>
                <a:cubicBezTo>
                  <a:pt x="173665" y="133945"/>
                  <a:pt x="169664" y="137947"/>
                  <a:pt x="169664" y="142875"/>
                </a:cubicBezTo>
                <a:cubicBezTo>
                  <a:pt x="169664" y="147803"/>
                  <a:pt x="173665" y="151805"/>
                  <a:pt x="178594" y="151805"/>
                </a:cubicBezTo>
                <a:cubicBezTo>
                  <a:pt x="183522" y="151805"/>
                  <a:pt x="187523" y="147803"/>
                  <a:pt x="187523" y="142875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7" name="Text 25"/>
          <p:cNvSpPr/>
          <p:nvPr/>
        </p:nvSpPr>
        <p:spPr>
          <a:xfrm>
            <a:off x="7048500" y="15621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Incidența în Creștere la Copii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048500" y="1905000"/>
            <a:ext cx="4648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Incidența copiilor 0-1 an a crescut de la </a:t>
            </a:r>
            <a:r>
              <a:rPr lang="en-US" sz="1200" b="1" dirty="0">
                <a:solidFill>
                  <a:srgbClr val="D4A8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1,180‰ la 1,593‰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(+35%). Incidența copiilor 0-4 ani: de la 974‰ la 1,047‰ (+7.5%).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229350" y="2705100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6229350" y="27051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31" name="Shape 29"/>
          <p:cNvSpPr/>
          <p:nvPr/>
        </p:nvSpPr>
        <p:spPr>
          <a:xfrm>
            <a:off x="6438900" y="2895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32" name="Shape 30"/>
          <p:cNvSpPr/>
          <p:nvPr/>
        </p:nvSpPr>
        <p:spPr>
          <a:xfrm>
            <a:off x="6572250" y="30289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4283" y="1079"/>
                </a:moveTo>
                <a:cubicBezTo>
                  <a:pt x="92720" y="372"/>
                  <a:pt x="91046" y="0"/>
                  <a:pt x="89297" y="0"/>
                </a:cubicBezTo>
                <a:cubicBezTo>
                  <a:pt x="87548" y="0"/>
                  <a:pt x="85874" y="372"/>
                  <a:pt x="84311" y="1079"/>
                </a:cubicBezTo>
                <a:lnTo>
                  <a:pt x="14250" y="30807"/>
                </a:lnTo>
                <a:cubicBezTo>
                  <a:pt x="6065" y="34268"/>
                  <a:pt x="-37" y="42342"/>
                  <a:pt x="0" y="52090"/>
                </a:cubicBezTo>
                <a:cubicBezTo>
                  <a:pt x="186" y="88999"/>
                  <a:pt x="15367" y="156530"/>
                  <a:pt x="79474" y="187226"/>
                </a:cubicBezTo>
                <a:cubicBezTo>
                  <a:pt x="85688" y="190202"/>
                  <a:pt x="92906" y="190202"/>
                  <a:pt x="99120" y="187226"/>
                </a:cubicBezTo>
                <a:cubicBezTo>
                  <a:pt x="163264" y="156530"/>
                  <a:pt x="178445" y="88999"/>
                  <a:pt x="178594" y="52090"/>
                </a:cubicBezTo>
                <a:cubicBezTo>
                  <a:pt x="178631" y="42342"/>
                  <a:pt x="172529" y="34268"/>
                  <a:pt x="164343" y="30807"/>
                </a:cubicBezTo>
                <a:lnTo>
                  <a:pt x="94283" y="1079"/>
                </a:lnTo>
                <a:close/>
                <a:moveTo>
                  <a:pt x="89297" y="47625"/>
                </a:moveTo>
                <a:cubicBezTo>
                  <a:pt x="94245" y="47625"/>
                  <a:pt x="98227" y="51606"/>
                  <a:pt x="98227" y="56555"/>
                </a:cubicBezTo>
                <a:cubicBezTo>
                  <a:pt x="98227" y="65075"/>
                  <a:pt x="108533" y="69354"/>
                  <a:pt x="114560" y="63326"/>
                </a:cubicBezTo>
                <a:cubicBezTo>
                  <a:pt x="118058" y="59829"/>
                  <a:pt x="123713" y="59829"/>
                  <a:pt x="127174" y="63326"/>
                </a:cubicBezTo>
                <a:cubicBezTo>
                  <a:pt x="130634" y="66824"/>
                  <a:pt x="130671" y="72479"/>
                  <a:pt x="127174" y="75940"/>
                </a:cubicBezTo>
                <a:cubicBezTo>
                  <a:pt x="121146" y="81967"/>
                  <a:pt x="125425" y="92273"/>
                  <a:pt x="133945" y="92273"/>
                </a:cubicBezTo>
                <a:cubicBezTo>
                  <a:pt x="138894" y="92273"/>
                  <a:pt x="142875" y="96255"/>
                  <a:pt x="142875" y="101203"/>
                </a:cubicBezTo>
                <a:cubicBezTo>
                  <a:pt x="142875" y="106152"/>
                  <a:pt x="138894" y="110133"/>
                  <a:pt x="133945" y="110133"/>
                </a:cubicBezTo>
                <a:cubicBezTo>
                  <a:pt x="125425" y="110133"/>
                  <a:pt x="121146" y="120439"/>
                  <a:pt x="127174" y="126467"/>
                </a:cubicBezTo>
                <a:cubicBezTo>
                  <a:pt x="130671" y="129964"/>
                  <a:pt x="130671" y="135620"/>
                  <a:pt x="127174" y="139080"/>
                </a:cubicBezTo>
                <a:cubicBezTo>
                  <a:pt x="123676" y="142540"/>
                  <a:pt x="118021" y="142577"/>
                  <a:pt x="114560" y="139080"/>
                </a:cubicBezTo>
                <a:cubicBezTo>
                  <a:pt x="108533" y="133052"/>
                  <a:pt x="98227" y="137331"/>
                  <a:pt x="98227" y="145852"/>
                </a:cubicBezTo>
                <a:cubicBezTo>
                  <a:pt x="98227" y="150800"/>
                  <a:pt x="94245" y="154781"/>
                  <a:pt x="89297" y="154781"/>
                </a:cubicBezTo>
                <a:cubicBezTo>
                  <a:pt x="84348" y="154781"/>
                  <a:pt x="80367" y="150800"/>
                  <a:pt x="80367" y="145852"/>
                </a:cubicBezTo>
                <a:cubicBezTo>
                  <a:pt x="80367" y="137331"/>
                  <a:pt x="70061" y="133052"/>
                  <a:pt x="64033" y="139080"/>
                </a:cubicBezTo>
                <a:cubicBezTo>
                  <a:pt x="60536" y="142577"/>
                  <a:pt x="54880" y="142577"/>
                  <a:pt x="51420" y="139080"/>
                </a:cubicBezTo>
                <a:cubicBezTo>
                  <a:pt x="47960" y="135582"/>
                  <a:pt x="47923" y="129927"/>
                  <a:pt x="51420" y="126467"/>
                </a:cubicBezTo>
                <a:cubicBezTo>
                  <a:pt x="57448" y="120439"/>
                  <a:pt x="53169" y="110133"/>
                  <a:pt x="44648" y="110133"/>
                </a:cubicBezTo>
                <a:cubicBezTo>
                  <a:pt x="39700" y="110133"/>
                  <a:pt x="35719" y="106152"/>
                  <a:pt x="35719" y="101203"/>
                </a:cubicBezTo>
                <a:cubicBezTo>
                  <a:pt x="35719" y="96255"/>
                  <a:pt x="39700" y="92273"/>
                  <a:pt x="44648" y="92273"/>
                </a:cubicBezTo>
                <a:cubicBezTo>
                  <a:pt x="53169" y="92273"/>
                  <a:pt x="57448" y="81967"/>
                  <a:pt x="51420" y="75940"/>
                </a:cubicBezTo>
                <a:cubicBezTo>
                  <a:pt x="47923" y="72442"/>
                  <a:pt x="47923" y="66787"/>
                  <a:pt x="51420" y="63326"/>
                </a:cubicBezTo>
                <a:cubicBezTo>
                  <a:pt x="54918" y="59866"/>
                  <a:pt x="60573" y="59829"/>
                  <a:pt x="64033" y="63326"/>
                </a:cubicBezTo>
                <a:cubicBezTo>
                  <a:pt x="70061" y="69354"/>
                  <a:pt x="80367" y="65075"/>
                  <a:pt x="80367" y="56555"/>
                </a:cubicBezTo>
                <a:cubicBezTo>
                  <a:pt x="80367" y="51606"/>
                  <a:pt x="84348" y="47625"/>
                  <a:pt x="89297" y="47625"/>
                </a:cubicBezTo>
                <a:close/>
                <a:moveTo>
                  <a:pt x="77391" y="98227"/>
                </a:moveTo>
                <a:cubicBezTo>
                  <a:pt x="82319" y="98227"/>
                  <a:pt x="86320" y="94225"/>
                  <a:pt x="86320" y="89297"/>
                </a:cubicBezTo>
                <a:cubicBezTo>
                  <a:pt x="86320" y="84368"/>
                  <a:pt x="82319" y="80367"/>
                  <a:pt x="77391" y="80367"/>
                </a:cubicBezTo>
                <a:cubicBezTo>
                  <a:pt x="72462" y="80367"/>
                  <a:pt x="68461" y="84368"/>
                  <a:pt x="68461" y="89297"/>
                </a:cubicBezTo>
                <a:cubicBezTo>
                  <a:pt x="68461" y="94225"/>
                  <a:pt x="72462" y="98227"/>
                  <a:pt x="77391" y="98227"/>
                </a:cubicBezTo>
                <a:close/>
                <a:moveTo>
                  <a:pt x="110133" y="113109"/>
                </a:moveTo>
                <a:cubicBezTo>
                  <a:pt x="110133" y="108181"/>
                  <a:pt x="106132" y="104180"/>
                  <a:pt x="101203" y="104180"/>
                </a:cubicBezTo>
                <a:cubicBezTo>
                  <a:pt x="96275" y="104180"/>
                  <a:pt x="92273" y="108181"/>
                  <a:pt x="92273" y="113109"/>
                </a:cubicBezTo>
                <a:cubicBezTo>
                  <a:pt x="92273" y="118038"/>
                  <a:pt x="96275" y="122039"/>
                  <a:pt x="101203" y="122039"/>
                </a:cubicBezTo>
                <a:cubicBezTo>
                  <a:pt x="106132" y="122039"/>
                  <a:pt x="110133" y="118038"/>
                  <a:pt x="110133" y="113109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3" name="Text 31"/>
          <p:cNvSpPr/>
          <p:nvPr/>
        </p:nvSpPr>
        <p:spPr>
          <a:xfrm>
            <a:off x="7048500" y="28956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Scăderea Vizitelor Profilactice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48500" y="3238500"/>
            <a:ext cx="4648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Ponderea vizitelor cu scop profilactic a scăzut de la </a:t>
            </a:r>
            <a:r>
              <a:rPr lang="en-US" sz="1200" b="1" dirty="0">
                <a:solidFill>
                  <a:srgbClr val="D4A8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51.2% la 46.5%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Examinările profilactice: de la 93.7% la 92.8%.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29350" y="4038600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229350" y="40386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37" name="Shape 35"/>
          <p:cNvSpPr/>
          <p:nvPr/>
        </p:nvSpPr>
        <p:spPr>
          <a:xfrm>
            <a:off x="6438900" y="4229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84B"/>
          </a:solidFill>
          <a:ln/>
        </p:spPr>
      </p:sp>
      <p:sp>
        <p:nvSpPr>
          <p:cNvPr id="38" name="Shape 36"/>
          <p:cNvSpPr/>
          <p:nvPr/>
        </p:nvSpPr>
        <p:spPr>
          <a:xfrm>
            <a:off x="6572250" y="43624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50602" y="14883"/>
                </a:moveTo>
                <a:cubicBezTo>
                  <a:pt x="50602" y="3383"/>
                  <a:pt x="59938" y="-5953"/>
                  <a:pt x="71438" y="-5953"/>
                </a:cubicBezTo>
                <a:cubicBezTo>
                  <a:pt x="82937" y="-5953"/>
                  <a:pt x="92273" y="3383"/>
                  <a:pt x="92273" y="14883"/>
                </a:cubicBezTo>
                <a:cubicBezTo>
                  <a:pt x="92273" y="26382"/>
                  <a:pt x="82937" y="35719"/>
                  <a:pt x="71438" y="35719"/>
                </a:cubicBezTo>
                <a:cubicBezTo>
                  <a:pt x="59938" y="35719"/>
                  <a:pt x="50602" y="26382"/>
                  <a:pt x="50602" y="14883"/>
                </a:cubicBezTo>
                <a:close/>
                <a:moveTo>
                  <a:pt x="43867" y="73521"/>
                </a:moveTo>
                <a:lnTo>
                  <a:pt x="48555" y="96962"/>
                </a:lnTo>
                <a:cubicBezTo>
                  <a:pt x="34193" y="101575"/>
                  <a:pt x="23812" y="115081"/>
                  <a:pt x="23812" y="130969"/>
                </a:cubicBezTo>
                <a:cubicBezTo>
                  <a:pt x="23812" y="150688"/>
                  <a:pt x="39812" y="166688"/>
                  <a:pt x="59531" y="166688"/>
                </a:cubicBezTo>
                <a:cubicBezTo>
                  <a:pt x="72777" y="166688"/>
                  <a:pt x="84348" y="159469"/>
                  <a:pt x="90525" y="148754"/>
                </a:cubicBezTo>
                <a:cubicBezTo>
                  <a:pt x="91380" y="148791"/>
                  <a:pt x="92236" y="148828"/>
                  <a:pt x="93129" y="148828"/>
                </a:cubicBezTo>
                <a:lnTo>
                  <a:pt x="94655" y="148828"/>
                </a:lnTo>
                <a:cubicBezTo>
                  <a:pt x="95027" y="148828"/>
                  <a:pt x="95436" y="148828"/>
                  <a:pt x="95808" y="148828"/>
                </a:cubicBezTo>
                <a:lnTo>
                  <a:pt x="116346" y="148828"/>
                </a:lnTo>
                <a:cubicBezTo>
                  <a:pt x="108756" y="172975"/>
                  <a:pt x="86209" y="190500"/>
                  <a:pt x="59531" y="190500"/>
                </a:cubicBezTo>
                <a:cubicBezTo>
                  <a:pt x="26640" y="190500"/>
                  <a:pt x="0" y="163860"/>
                  <a:pt x="0" y="130969"/>
                </a:cubicBezTo>
                <a:cubicBezTo>
                  <a:pt x="0" y="103510"/>
                  <a:pt x="18604" y="80404"/>
                  <a:pt x="43867" y="73521"/>
                </a:cubicBezTo>
                <a:close/>
                <a:moveTo>
                  <a:pt x="99157" y="63066"/>
                </a:moveTo>
                <a:lnTo>
                  <a:pt x="107975" y="107156"/>
                </a:lnTo>
                <a:lnTo>
                  <a:pt x="130485" y="107156"/>
                </a:lnTo>
                <a:cubicBezTo>
                  <a:pt x="142875" y="107156"/>
                  <a:pt x="154000" y="114858"/>
                  <a:pt x="158353" y="126467"/>
                </a:cubicBezTo>
                <a:lnTo>
                  <a:pt x="167841" y="151767"/>
                </a:lnTo>
                <a:lnTo>
                  <a:pt x="174799" y="149461"/>
                </a:lnTo>
                <a:cubicBezTo>
                  <a:pt x="181049" y="147377"/>
                  <a:pt x="187784" y="150763"/>
                  <a:pt x="189867" y="156976"/>
                </a:cubicBezTo>
                <a:cubicBezTo>
                  <a:pt x="191951" y="163190"/>
                  <a:pt x="188565" y="169962"/>
                  <a:pt x="182352" y="172045"/>
                </a:cubicBezTo>
                <a:lnTo>
                  <a:pt x="164492" y="177998"/>
                </a:lnTo>
                <a:cubicBezTo>
                  <a:pt x="158428" y="180008"/>
                  <a:pt x="151842" y="176882"/>
                  <a:pt x="149572" y="170892"/>
                </a:cubicBezTo>
                <a:lnTo>
                  <a:pt x="136066" y="134838"/>
                </a:lnTo>
                <a:cubicBezTo>
                  <a:pt x="135210" y="132531"/>
                  <a:pt x="132978" y="130969"/>
                  <a:pt x="130485" y="130969"/>
                </a:cubicBezTo>
                <a:lnTo>
                  <a:pt x="98450" y="130969"/>
                </a:lnTo>
                <a:cubicBezTo>
                  <a:pt x="98301" y="130969"/>
                  <a:pt x="98152" y="130969"/>
                  <a:pt x="97966" y="130969"/>
                </a:cubicBezTo>
                <a:lnTo>
                  <a:pt x="93092" y="130969"/>
                </a:lnTo>
                <a:cubicBezTo>
                  <a:pt x="81744" y="130969"/>
                  <a:pt x="71958" y="122969"/>
                  <a:pt x="69726" y="111844"/>
                </a:cubicBezTo>
                <a:lnTo>
                  <a:pt x="61503" y="70582"/>
                </a:lnTo>
                <a:cubicBezTo>
                  <a:pt x="59122" y="58713"/>
                  <a:pt x="68200" y="47625"/>
                  <a:pt x="80330" y="47625"/>
                </a:cubicBezTo>
                <a:cubicBezTo>
                  <a:pt x="89483" y="47625"/>
                  <a:pt x="97371" y="54099"/>
                  <a:pt x="99157" y="63066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9" name="Text 37"/>
          <p:cNvSpPr/>
          <p:nvPr/>
        </p:nvSpPr>
        <p:spPr>
          <a:xfrm>
            <a:off x="7048500" y="42291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Creșterea Dizabilității Copiilor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048500" y="4572000"/>
            <a:ext cx="4648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Indicele de dizabilitate a crescut de la </a:t>
            </a:r>
            <a:r>
              <a:rPr lang="en-US" sz="1200" b="1" dirty="0">
                <a:solidFill>
                  <a:srgbClr val="D4A84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22.7‰ la 25.4‰</a:t>
            </a: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Numărul copiilor invalizi a crescut de la 177 la 195 (+10.2%).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hospitalsmagazine.com/7a7fcb896382b8059b87bfb0351dd2cc50878a35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7833" b="783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1">
                  <a:alpha val="95000"/>
                </a:srgbClr>
              </a:gs>
              <a:gs pos="50000">
                <a:srgbClr val="4A5C6A">
                  <a:alpha val="85000"/>
                </a:srgbClr>
              </a:gs>
              <a:gs pos="100000">
                <a:srgbClr val="1A1D21">
                  <a:alpha val="9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810" y="205863"/>
            <a:ext cx="3084195" cy="426720"/>
          </a:xfrm>
          <a:custGeom>
            <a:avLst/>
            <a:gdLst/>
            <a:ahLst/>
            <a:cxnLst/>
            <a:rect l="l" t="t" r="r" b="b"/>
            <a:pathLst>
              <a:path w="3084195" h="426720">
                <a:moveTo>
                  <a:pt x="213360" y="0"/>
                </a:moveTo>
                <a:lnTo>
                  <a:pt x="2870835" y="0"/>
                </a:lnTo>
                <a:cubicBezTo>
                  <a:pt x="2988670" y="0"/>
                  <a:pt x="3084195" y="95525"/>
                  <a:pt x="3084195" y="213360"/>
                </a:cubicBezTo>
                <a:lnTo>
                  <a:pt x="3084195" y="213360"/>
                </a:lnTo>
                <a:cubicBezTo>
                  <a:pt x="3084195" y="331195"/>
                  <a:pt x="2988670" y="426720"/>
                  <a:pt x="2870835" y="426720"/>
                </a:cubicBezTo>
                <a:lnTo>
                  <a:pt x="213360" y="426720"/>
                </a:lnTo>
                <a:cubicBezTo>
                  <a:pt x="95603" y="426720"/>
                  <a:pt x="0" y="331117"/>
                  <a:pt x="0" y="213360"/>
                </a:cubicBezTo>
                <a:lnTo>
                  <a:pt x="0" y="213360"/>
                </a:lnTo>
                <a:cubicBezTo>
                  <a:pt x="0" y="95603"/>
                  <a:pt x="95603" y="0"/>
                  <a:pt x="213360" y="0"/>
                </a:cubicBezTo>
                <a:close/>
              </a:path>
            </a:pathLst>
          </a:custGeom>
          <a:solidFill>
            <a:srgbClr val="C0A062">
              <a:alpha val="20000"/>
            </a:srgbClr>
          </a:solidFill>
          <a:ln w="10160">
            <a:solidFill>
              <a:srgbClr val="C0A06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17220" y="285880"/>
            <a:ext cx="2714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7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RECOMANDĂRI STRATEGICE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1093589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Direcții de Acțiune pentru 2026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1969889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  <a:lnTo>
                  <a:pt x="152400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Shape 5"/>
          <p:cNvSpPr/>
          <p:nvPr/>
        </p:nvSpPr>
        <p:spPr>
          <a:xfrm>
            <a:off x="400050" y="2274689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00050" y="2274689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0" name="Shape 7"/>
          <p:cNvSpPr/>
          <p:nvPr/>
        </p:nvSpPr>
        <p:spPr>
          <a:xfrm>
            <a:off x="665559" y="2465189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34671" y="-7255"/>
                </a:moveTo>
                <a:cubicBezTo>
                  <a:pt x="128308" y="-8539"/>
                  <a:pt x="121779" y="-8539"/>
                  <a:pt x="115416" y="-7255"/>
                </a:cubicBezTo>
                <a:lnTo>
                  <a:pt x="10771" y="13674"/>
                </a:lnTo>
                <a:cubicBezTo>
                  <a:pt x="4521" y="14901"/>
                  <a:pt x="0" y="20427"/>
                  <a:pt x="0" y="26789"/>
                </a:cubicBezTo>
                <a:cubicBezTo>
                  <a:pt x="0" y="32538"/>
                  <a:pt x="3628" y="37560"/>
                  <a:pt x="8930" y="39402"/>
                </a:cubicBezTo>
                <a:lnTo>
                  <a:pt x="8930" y="80367"/>
                </a:lnTo>
                <a:lnTo>
                  <a:pt x="167" y="124234"/>
                </a:lnTo>
                <a:cubicBezTo>
                  <a:pt x="56" y="124737"/>
                  <a:pt x="0" y="125295"/>
                  <a:pt x="0" y="125853"/>
                </a:cubicBezTo>
                <a:cubicBezTo>
                  <a:pt x="0" y="130318"/>
                  <a:pt x="3628" y="134001"/>
                  <a:pt x="8148" y="134001"/>
                </a:cubicBezTo>
                <a:lnTo>
                  <a:pt x="27626" y="134001"/>
                </a:lnTo>
                <a:cubicBezTo>
                  <a:pt x="32091" y="134001"/>
                  <a:pt x="35775" y="130373"/>
                  <a:pt x="35775" y="125853"/>
                </a:cubicBezTo>
                <a:cubicBezTo>
                  <a:pt x="35775" y="125295"/>
                  <a:pt x="35719" y="124792"/>
                  <a:pt x="35607" y="124234"/>
                </a:cubicBezTo>
                <a:lnTo>
                  <a:pt x="26789" y="80367"/>
                </a:lnTo>
                <a:lnTo>
                  <a:pt x="26789" y="43142"/>
                </a:lnTo>
                <a:lnTo>
                  <a:pt x="53578" y="48499"/>
                </a:lnTo>
                <a:lnTo>
                  <a:pt x="53578" y="80367"/>
                </a:lnTo>
                <a:cubicBezTo>
                  <a:pt x="53578" y="119825"/>
                  <a:pt x="85558" y="151805"/>
                  <a:pt x="125016" y="151805"/>
                </a:cubicBezTo>
                <a:cubicBezTo>
                  <a:pt x="164474" y="151805"/>
                  <a:pt x="196453" y="119825"/>
                  <a:pt x="196453" y="80367"/>
                </a:cubicBezTo>
                <a:lnTo>
                  <a:pt x="196453" y="48499"/>
                </a:lnTo>
                <a:lnTo>
                  <a:pt x="239260" y="39960"/>
                </a:lnTo>
                <a:cubicBezTo>
                  <a:pt x="245511" y="38677"/>
                  <a:pt x="250031" y="33151"/>
                  <a:pt x="250031" y="26789"/>
                </a:cubicBezTo>
                <a:cubicBezTo>
                  <a:pt x="250031" y="20427"/>
                  <a:pt x="245511" y="14901"/>
                  <a:pt x="239260" y="13674"/>
                </a:cubicBezTo>
                <a:lnTo>
                  <a:pt x="134671" y="-7255"/>
                </a:lnTo>
                <a:close/>
                <a:moveTo>
                  <a:pt x="125016" y="125016"/>
                </a:moveTo>
                <a:cubicBezTo>
                  <a:pt x="100347" y="125016"/>
                  <a:pt x="80367" y="105035"/>
                  <a:pt x="80367" y="80367"/>
                </a:cubicBezTo>
                <a:lnTo>
                  <a:pt x="169664" y="80367"/>
                </a:lnTo>
                <a:cubicBezTo>
                  <a:pt x="169664" y="105035"/>
                  <a:pt x="149684" y="125016"/>
                  <a:pt x="125016" y="125016"/>
                </a:cubicBezTo>
                <a:close/>
                <a:moveTo>
                  <a:pt x="67028" y="178650"/>
                </a:moveTo>
                <a:cubicBezTo>
                  <a:pt x="32761" y="194388"/>
                  <a:pt x="8930" y="228991"/>
                  <a:pt x="8930" y="269174"/>
                </a:cubicBezTo>
                <a:cubicBezTo>
                  <a:pt x="8930" y="278327"/>
                  <a:pt x="16352" y="285750"/>
                  <a:pt x="25505" y="285750"/>
                </a:cubicBezTo>
                <a:lnTo>
                  <a:pt x="111621" y="285750"/>
                </a:lnTo>
                <a:lnTo>
                  <a:pt x="111621" y="204267"/>
                </a:lnTo>
                <a:lnTo>
                  <a:pt x="79586" y="180268"/>
                </a:lnTo>
                <a:cubicBezTo>
                  <a:pt x="75958" y="177533"/>
                  <a:pt x="71103" y="176808"/>
                  <a:pt x="66973" y="178705"/>
                </a:cubicBezTo>
                <a:close/>
                <a:moveTo>
                  <a:pt x="138410" y="285750"/>
                </a:moveTo>
                <a:lnTo>
                  <a:pt x="224526" y="285750"/>
                </a:lnTo>
                <a:cubicBezTo>
                  <a:pt x="233679" y="285750"/>
                  <a:pt x="241102" y="278327"/>
                  <a:pt x="241102" y="269174"/>
                </a:cubicBezTo>
                <a:cubicBezTo>
                  <a:pt x="241102" y="228991"/>
                  <a:pt x="217270" y="194388"/>
                  <a:pt x="183003" y="178705"/>
                </a:cubicBezTo>
                <a:cubicBezTo>
                  <a:pt x="178873" y="176808"/>
                  <a:pt x="174017" y="177533"/>
                  <a:pt x="170390" y="180268"/>
                </a:cubicBezTo>
                <a:lnTo>
                  <a:pt x="138354" y="204267"/>
                </a:lnTo>
                <a:lnTo>
                  <a:pt x="138354" y="28575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1" name="Text 8"/>
          <p:cNvSpPr/>
          <p:nvPr/>
        </p:nvSpPr>
        <p:spPr>
          <a:xfrm>
            <a:off x="1119188" y="2465189"/>
            <a:ext cx="4772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Atragerea Tinerilor Specialiști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119188" y="2808089"/>
            <a:ext cx="4752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Implementarea programelor de stimulare pentru medicii de familie tineri, inclusiv facilități de 120,000 lei conform HG 2024.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00050" y="3608189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400050" y="3608189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5" name="Shape 12"/>
          <p:cNvSpPr/>
          <p:nvPr/>
        </p:nvSpPr>
        <p:spPr>
          <a:xfrm>
            <a:off x="629841" y="3798689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71438" y="35719"/>
                </a:moveTo>
                <a:cubicBezTo>
                  <a:pt x="71438" y="16018"/>
                  <a:pt x="87455" y="0"/>
                  <a:pt x="107156" y="0"/>
                </a:cubicBezTo>
                <a:lnTo>
                  <a:pt x="214313" y="0"/>
                </a:lnTo>
                <a:cubicBezTo>
                  <a:pt x="234014" y="0"/>
                  <a:pt x="250031" y="16018"/>
                  <a:pt x="250031" y="35719"/>
                </a:cubicBezTo>
                <a:lnTo>
                  <a:pt x="250031" y="71438"/>
                </a:lnTo>
                <a:lnTo>
                  <a:pt x="285750" y="71438"/>
                </a:lnTo>
                <a:cubicBezTo>
                  <a:pt x="305451" y="71438"/>
                  <a:pt x="321469" y="87455"/>
                  <a:pt x="321469" y="107156"/>
                </a:cubicBezTo>
                <a:lnTo>
                  <a:pt x="321469" y="250031"/>
                </a:lnTo>
                <a:cubicBezTo>
                  <a:pt x="321469" y="269732"/>
                  <a:pt x="305451" y="285750"/>
                  <a:pt x="285750" y="285750"/>
                </a:cubicBezTo>
                <a:lnTo>
                  <a:pt x="35719" y="285750"/>
                </a:lnTo>
                <a:cubicBezTo>
                  <a:pt x="16018" y="285750"/>
                  <a:pt x="0" y="269732"/>
                  <a:pt x="0" y="250031"/>
                </a:cubicBezTo>
                <a:lnTo>
                  <a:pt x="0" y="107156"/>
                </a:lnTo>
                <a:cubicBezTo>
                  <a:pt x="0" y="87455"/>
                  <a:pt x="16018" y="71438"/>
                  <a:pt x="35719" y="71438"/>
                </a:cubicBezTo>
                <a:lnTo>
                  <a:pt x="71438" y="71438"/>
                </a:lnTo>
                <a:lnTo>
                  <a:pt x="71438" y="35719"/>
                </a:lnTo>
                <a:close/>
                <a:moveTo>
                  <a:pt x="151805" y="196453"/>
                </a:moveTo>
                <a:cubicBezTo>
                  <a:pt x="141926" y="196453"/>
                  <a:pt x="133945" y="204434"/>
                  <a:pt x="133945" y="214313"/>
                </a:cubicBezTo>
                <a:lnTo>
                  <a:pt x="133945" y="258961"/>
                </a:lnTo>
                <a:lnTo>
                  <a:pt x="187523" y="258961"/>
                </a:lnTo>
                <a:lnTo>
                  <a:pt x="187523" y="214313"/>
                </a:lnTo>
                <a:cubicBezTo>
                  <a:pt x="187523" y="204434"/>
                  <a:pt x="179543" y="196453"/>
                  <a:pt x="169664" y="196453"/>
                </a:cubicBezTo>
                <a:lnTo>
                  <a:pt x="151805" y="196453"/>
                </a:lnTo>
                <a:close/>
                <a:moveTo>
                  <a:pt x="71438" y="205383"/>
                </a:moveTo>
                <a:lnTo>
                  <a:pt x="71438" y="187523"/>
                </a:lnTo>
                <a:cubicBezTo>
                  <a:pt x="71438" y="182612"/>
                  <a:pt x="67419" y="178594"/>
                  <a:pt x="62508" y="178594"/>
                </a:cubicBezTo>
                <a:lnTo>
                  <a:pt x="44648" y="178594"/>
                </a:lnTo>
                <a:cubicBezTo>
                  <a:pt x="39737" y="178594"/>
                  <a:pt x="35719" y="182612"/>
                  <a:pt x="35719" y="187523"/>
                </a:cubicBezTo>
                <a:lnTo>
                  <a:pt x="35719" y="205383"/>
                </a:lnTo>
                <a:cubicBezTo>
                  <a:pt x="35719" y="210294"/>
                  <a:pt x="39737" y="214313"/>
                  <a:pt x="44648" y="214313"/>
                </a:cubicBezTo>
                <a:lnTo>
                  <a:pt x="62508" y="214313"/>
                </a:lnTo>
                <a:cubicBezTo>
                  <a:pt x="67419" y="214313"/>
                  <a:pt x="71438" y="210294"/>
                  <a:pt x="71438" y="205383"/>
                </a:cubicBezTo>
                <a:close/>
                <a:moveTo>
                  <a:pt x="62508" y="142875"/>
                </a:moveTo>
                <a:cubicBezTo>
                  <a:pt x="67419" y="142875"/>
                  <a:pt x="71438" y="138857"/>
                  <a:pt x="71438" y="133945"/>
                </a:cubicBezTo>
                <a:lnTo>
                  <a:pt x="71438" y="116086"/>
                </a:lnTo>
                <a:cubicBezTo>
                  <a:pt x="71438" y="111175"/>
                  <a:pt x="67419" y="107156"/>
                  <a:pt x="62508" y="107156"/>
                </a:cubicBezTo>
                <a:lnTo>
                  <a:pt x="44648" y="107156"/>
                </a:lnTo>
                <a:cubicBezTo>
                  <a:pt x="39737" y="107156"/>
                  <a:pt x="35719" y="111175"/>
                  <a:pt x="35719" y="116086"/>
                </a:cubicBezTo>
                <a:lnTo>
                  <a:pt x="35719" y="133945"/>
                </a:lnTo>
                <a:cubicBezTo>
                  <a:pt x="35719" y="138857"/>
                  <a:pt x="39737" y="142875"/>
                  <a:pt x="44648" y="142875"/>
                </a:cubicBezTo>
                <a:lnTo>
                  <a:pt x="62508" y="142875"/>
                </a:lnTo>
                <a:close/>
                <a:moveTo>
                  <a:pt x="285750" y="205383"/>
                </a:moveTo>
                <a:lnTo>
                  <a:pt x="285750" y="187523"/>
                </a:lnTo>
                <a:cubicBezTo>
                  <a:pt x="285750" y="182612"/>
                  <a:pt x="281732" y="178594"/>
                  <a:pt x="276820" y="178594"/>
                </a:cubicBezTo>
                <a:lnTo>
                  <a:pt x="258961" y="178594"/>
                </a:lnTo>
                <a:cubicBezTo>
                  <a:pt x="254050" y="178594"/>
                  <a:pt x="250031" y="182612"/>
                  <a:pt x="250031" y="187523"/>
                </a:cubicBezTo>
                <a:lnTo>
                  <a:pt x="250031" y="205383"/>
                </a:lnTo>
                <a:cubicBezTo>
                  <a:pt x="250031" y="210294"/>
                  <a:pt x="254050" y="214313"/>
                  <a:pt x="258961" y="214313"/>
                </a:cubicBezTo>
                <a:lnTo>
                  <a:pt x="276820" y="214313"/>
                </a:lnTo>
                <a:cubicBezTo>
                  <a:pt x="281732" y="214313"/>
                  <a:pt x="285750" y="210294"/>
                  <a:pt x="285750" y="205383"/>
                </a:cubicBezTo>
                <a:close/>
                <a:moveTo>
                  <a:pt x="276820" y="142875"/>
                </a:moveTo>
                <a:cubicBezTo>
                  <a:pt x="281732" y="142875"/>
                  <a:pt x="285750" y="138857"/>
                  <a:pt x="285750" y="133945"/>
                </a:cubicBezTo>
                <a:lnTo>
                  <a:pt x="285750" y="116086"/>
                </a:lnTo>
                <a:cubicBezTo>
                  <a:pt x="285750" y="111175"/>
                  <a:pt x="281732" y="107156"/>
                  <a:pt x="276820" y="107156"/>
                </a:cubicBezTo>
                <a:lnTo>
                  <a:pt x="258961" y="107156"/>
                </a:lnTo>
                <a:cubicBezTo>
                  <a:pt x="254050" y="107156"/>
                  <a:pt x="250031" y="111175"/>
                  <a:pt x="250031" y="116086"/>
                </a:cubicBezTo>
                <a:lnTo>
                  <a:pt x="250031" y="133945"/>
                </a:lnTo>
                <a:cubicBezTo>
                  <a:pt x="250031" y="138857"/>
                  <a:pt x="254050" y="142875"/>
                  <a:pt x="258961" y="142875"/>
                </a:cubicBezTo>
                <a:lnTo>
                  <a:pt x="276820" y="142875"/>
                </a:lnTo>
                <a:close/>
                <a:moveTo>
                  <a:pt x="147340" y="58043"/>
                </a:moveTo>
                <a:lnTo>
                  <a:pt x="147340" y="75902"/>
                </a:lnTo>
                <a:lnTo>
                  <a:pt x="129480" y="75902"/>
                </a:lnTo>
                <a:cubicBezTo>
                  <a:pt x="124569" y="75902"/>
                  <a:pt x="120551" y="79921"/>
                  <a:pt x="120551" y="84832"/>
                </a:cubicBezTo>
                <a:lnTo>
                  <a:pt x="120551" y="93762"/>
                </a:lnTo>
                <a:cubicBezTo>
                  <a:pt x="120551" y="98673"/>
                  <a:pt x="124569" y="102691"/>
                  <a:pt x="129480" y="102691"/>
                </a:cubicBezTo>
                <a:lnTo>
                  <a:pt x="147340" y="102691"/>
                </a:lnTo>
                <a:lnTo>
                  <a:pt x="147340" y="120551"/>
                </a:lnTo>
                <a:cubicBezTo>
                  <a:pt x="147340" y="125462"/>
                  <a:pt x="151358" y="129480"/>
                  <a:pt x="156270" y="129480"/>
                </a:cubicBezTo>
                <a:lnTo>
                  <a:pt x="165199" y="129480"/>
                </a:lnTo>
                <a:cubicBezTo>
                  <a:pt x="170111" y="129480"/>
                  <a:pt x="174129" y="125462"/>
                  <a:pt x="174129" y="120551"/>
                </a:cubicBezTo>
                <a:lnTo>
                  <a:pt x="174129" y="102691"/>
                </a:lnTo>
                <a:lnTo>
                  <a:pt x="191988" y="102691"/>
                </a:lnTo>
                <a:cubicBezTo>
                  <a:pt x="196900" y="102691"/>
                  <a:pt x="200918" y="98673"/>
                  <a:pt x="200918" y="93762"/>
                </a:cubicBezTo>
                <a:lnTo>
                  <a:pt x="200918" y="84832"/>
                </a:lnTo>
                <a:cubicBezTo>
                  <a:pt x="200918" y="79921"/>
                  <a:pt x="196900" y="75902"/>
                  <a:pt x="191988" y="75902"/>
                </a:cubicBezTo>
                <a:lnTo>
                  <a:pt x="174129" y="75902"/>
                </a:lnTo>
                <a:lnTo>
                  <a:pt x="174129" y="58043"/>
                </a:lnTo>
                <a:cubicBezTo>
                  <a:pt x="174129" y="53132"/>
                  <a:pt x="170111" y="49113"/>
                  <a:pt x="165199" y="49113"/>
                </a:cubicBezTo>
                <a:lnTo>
                  <a:pt x="156270" y="49113"/>
                </a:lnTo>
                <a:cubicBezTo>
                  <a:pt x="151358" y="49113"/>
                  <a:pt x="147340" y="53132"/>
                  <a:pt x="147340" y="58043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6" name="Text 13"/>
          <p:cNvSpPr/>
          <p:nvPr/>
        </p:nvSpPr>
        <p:spPr>
          <a:xfrm>
            <a:off x="1119188" y="3798689"/>
            <a:ext cx="4772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Modernizarea Continuă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119188" y="4141589"/>
            <a:ext cx="4752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Continuarea investițiilor în baza tehnico-materială și dotarea cu echipamente medicale performante.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400050" y="4941689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400050" y="4941689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0" name="Shape 17"/>
          <p:cNvSpPr/>
          <p:nvPr/>
        </p:nvSpPr>
        <p:spPr>
          <a:xfrm>
            <a:off x="647700" y="5132189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cubicBezTo>
                  <a:pt x="145442" y="0"/>
                  <a:pt x="148010" y="558"/>
                  <a:pt x="150354" y="1619"/>
                </a:cubicBezTo>
                <a:lnTo>
                  <a:pt x="255501" y="46211"/>
                </a:lnTo>
                <a:cubicBezTo>
                  <a:pt x="267779" y="51402"/>
                  <a:pt x="276932" y="63512"/>
                  <a:pt x="276876" y="78135"/>
                </a:cubicBezTo>
                <a:cubicBezTo>
                  <a:pt x="276597" y="133499"/>
                  <a:pt x="253826" y="234795"/>
                  <a:pt x="157665" y="280839"/>
                </a:cubicBezTo>
                <a:cubicBezTo>
                  <a:pt x="148344" y="285304"/>
                  <a:pt x="137517" y="285304"/>
                  <a:pt x="128197" y="280839"/>
                </a:cubicBezTo>
                <a:cubicBezTo>
                  <a:pt x="31979" y="234795"/>
                  <a:pt x="9265" y="133499"/>
                  <a:pt x="8985" y="78135"/>
                </a:cubicBezTo>
                <a:cubicBezTo>
                  <a:pt x="8930" y="63512"/>
                  <a:pt x="18083" y="51402"/>
                  <a:pt x="30361" y="46211"/>
                </a:cubicBezTo>
                <a:lnTo>
                  <a:pt x="135452" y="1619"/>
                </a:lnTo>
                <a:cubicBezTo>
                  <a:pt x="137796" y="558"/>
                  <a:pt x="140308" y="0"/>
                  <a:pt x="142875" y="0"/>
                </a:cubicBezTo>
                <a:close/>
                <a:moveTo>
                  <a:pt x="142875" y="37281"/>
                </a:moveTo>
                <a:lnTo>
                  <a:pt x="142875" y="248301"/>
                </a:lnTo>
                <a:cubicBezTo>
                  <a:pt x="219894" y="211020"/>
                  <a:pt x="240599" y="128420"/>
                  <a:pt x="241102" y="78972"/>
                </a:cubicBezTo>
                <a:lnTo>
                  <a:pt x="142875" y="37337"/>
                </a:lnTo>
                <a:lnTo>
                  <a:pt x="142875" y="37337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1" name="Text 18"/>
          <p:cNvSpPr/>
          <p:nvPr/>
        </p:nvSpPr>
        <p:spPr>
          <a:xfrm>
            <a:off x="1119188" y="5132189"/>
            <a:ext cx="4772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Programe de Prevenire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119188" y="5475089"/>
            <a:ext cx="4752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Dezvoltarea programelor de prevenire și promovare a sănătății pentru a crește vizitele profilactice.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229350" y="2274689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6229350" y="2274689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5" name="Shape 22"/>
          <p:cNvSpPr/>
          <p:nvPr/>
        </p:nvSpPr>
        <p:spPr>
          <a:xfrm>
            <a:off x="6441281" y="2465189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321469" y="26789"/>
                </a:moveTo>
                <a:cubicBezTo>
                  <a:pt x="321469" y="20594"/>
                  <a:pt x="318288" y="14846"/>
                  <a:pt x="312986" y="11609"/>
                </a:cubicBezTo>
                <a:cubicBezTo>
                  <a:pt x="307684" y="8372"/>
                  <a:pt x="301154" y="8037"/>
                  <a:pt x="295628" y="10827"/>
                </a:cubicBezTo>
                <a:lnTo>
                  <a:pt x="230777" y="43253"/>
                </a:lnTo>
                <a:lnTo>
                  <a:pt x="130652" y="9823"/>
                </a:lnTo>
                <a:cubicBezTo>
                  <a:pt x="126132" y="8316"/>
                  <a:pt x="121276" y="8651"/>
                  <a:pt x="117035" y="10771"/>
                </a:cubicBezTo>
                <a:lnTo>
                  <a:pt x="45597" y="46490"/>
                </a:lnTo>
                <a:cubicBezTo>
                  <a:pt x="39514" y="49560"/>
                  <a:pt x="35719" y="55755"/>
                  <a:pt x="35719" y="62508"/>
                </a:cubicBezTo>
                <a:lnTo>
                  <a:pt x="35719" y="258961"/>
                </a:lnTo>
                <a:cubicBezTo>
                  <a:pt x="35719" y="265156"/>
                  <a:pt x="38900" y="270904"/>
                  <a:pt x="44202" y="274141"/>
                </a:cubicBezTo>
                <a:cubicBezTo>
                  <a:pt x="49504" y="277378"/>
                  <a:pt x="56034" y="277713"/>
                  <a:pt x="61559" y="274923"/>
                </a:cubicBezTo>
                <a:lnTo>
                  <a:pt x="126355" y="242497"/>
                </a:lnTo>
                <a:lnTo>
                  <a:pt x="223075" y="274755"/>
                </a:lnTo>
                <a:cubicBezTo>
                  <a:pt x="220675" y="271183"/>
                  <a:pt x="218331" y="267444"/>
                  <a:pt x="216043" y="263649"/>
                </a:cubicBezTo>
                <a:cubicBezTo>
                  <a:pt x="209903" y="253436"/>
                  <a:pt x="203820" y="241715"/>
                  <a:pt x="199299" y="229158"/>
                </a:cubicBezTo>
                <a:lnTo>
                  <a:pt x="142819" y="210350"/>
                </a:lnTo>
                <a:lnTo>
                  <a:pt x="142819" y="51569"/>
                </a:lnTo>
                <a:lnTo>
                  <a:pt x="214257" y="75400"/>
                </a:lnTo>
                <a:lnTo>
                  <a:pt x="214257" y="130820"/>
                </a:lnTo>
                <a:cubicBezTo>
                  <a:pt x="231558" y="110840"/>
                  <a:pt x="257231" y="98227"/>
                  <a:pt x="285694" y="98227"/>
                </a:cubicBezTo>
                <a:cubicBezTo>
                  <a:pt x="298307" y="98227"/>
                  <a:pt x="310362" y="100682"/>
                  <a:pt x="321413" y="105203"/>
                </a:cubicBezTo>
                <a:lnTo>
                  <a:pt x="321469" y="26789"/>
                </a:lnTo>
                <a:close/>
                <a:moveTo>
                  <a:pt x="285750" y="125016"/>
                </a:moveTo>
                <a:cubicBezTo>
                  <a:pt x="248748" y="125016"/>
                  <a:pt x="218777" y="154484"/>
                  <a:pt x="218777" y="190816"/>
                </a:cubicBezTo>
                <a:cubicBezTo>
                  <a:pt x="218777" y="229270"/>
                  <a:pt x="254552" y="274755"/>
                  <a:pt x="273807" y="296466"/>
                </a:cubicBezTo>
                <a:cubicBezTo>
                  <a:pt x="280281" y="303721"/>
                  <a:pt x="291275" y="303721"/>
                  <a:pt x="297749" y="296466"/>
                </a:cubicBezTo>
                <a:cubicBezTo>
                  <a:pt x="317004" y="274755"/>
                  <a:pt x="352778" y="229270"/>
                  <a:pt x="352778" y="190816"/>
                </a:cubicBezTo>
                <a:cubicBezTo>
                  <a:pt x="352778" y="154484"/>
                  <a:pt x="322808" y="125016"/>
                  <a:pt x="285806" y="125016"/>
                </a:cubicBezTo>
                <a:close/>
                <a:moveTo>
                  <a:pt x="263426" y="191988"/>
                </a:moveTo>
                <a:cubicBezTo>
                  <a:pt x="263426" y="179667"/>
                  <a:pt x="273429" y="169664"/>
                  <a:pt x="285750" y="169664"/>
                </a:cubicBezTo>
                <a:cubicBezTo>
                  <a:pt x="298071" y="169664"/>
                  <a:pt x="308074" y="179667"/>
                  <a:pt x="308074" y="191988"/>
                </a:cubicBezTo>
                <a:cubicBezTo>
                  <a:pt x="308074" y="204309"/>
                  <a:pt x="298071" y="214313"/>
                  <a:pt x="285750" y="214313"/>
                </a:cubicBezTo>
                <a:cubicBezTo>
                  <a:pt x="273429" y="214313"/>
                  <a:pt x="263426" y="204309"/>
                  <a:pt x="263426" y="191988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6" name="Text 23"/>
          <p:cNvSpPr/>
          <p:nvPr/>
        </p:nvSpPr>
        <p:spPr>
          <a:xfrm>
            <a:off x="6948488" y="2465189"/>
            <a:ext cx="4772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Accesibilitate Rurală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948488" y="2808089"/>
            <a:ext cx="4752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Îmbunătățirea accesibilității serviciilor medicale în zonele rurale prin extinderea OMF-urilor.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6229350" y="3608189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9" name="Shape 26"/>
          <p:cNvSpPr/>
          <p:nvPr/>
        </p:nvSpPr>
        <p:spPr>
          <a:xfrm>
            <a:off x="6229350" y="3608189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0" name="Shape 27"/>
          <p:cNvSpPr/>
          <p:nvPr/>
        </p:nvSpPr>
        <p:spPr>
          <a:xfrm>
            <a:off x="6459141" y="3798689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6789" y="109277"/>
                </a:moveTo>
                <a:lnTo>
                  <a:pt x="143545" y="157330"/>
                </a:lnTo>
                <a:cubicBezTo>
                  <a:pt x="149014" y="159562"/>
                  <a:pt x="154818" y="160734"/>
                  <a:pt x="160734" y="160734"/>
                </a:cubicBezTo>
                <a:cubicBezTo>
                  <a:pt x="166650" y="160734"/>
                  <a:pt x="172455" y="159562"/>
                  <a:pt x="177924" y="157330"/>
                </a:cubicBezTo>
                <a:lnTo>
                  <a:pt x="313209" y="101631"/>
                </a:lnTo>
                <a:cubicBezTo>
                  <a:pt x="318232" y="99566"/>
                  <a:pt x="321469" y="94710"/>
                  <a:pt x="321469" y="89297"/>
                </a:cubicBezTo>
                <a:cubicBezTo>
                  <a:pt x="321469" y="83883"/>
                  <a:pt x="318232" y="79028"/>
                  <a:pt x="313209" y="76963"/>
                </a:cubicBezTo>
                <a:lnTo>
                  <a:pt x="177924" y="21264"/>
                </a:lnTo>
                <a:cubicBezTo>
                  <a:pt x="172455" y="19031"/>
                  <a:pt x="166650" y="17859"/>
                  <a:pt x="160734" y="17859"/>
                </a:cubicBezTo>
                <a:cubicBezTo>
                  <a:pt x="154818" y="17859"/>
                  <a:pt x="149014" y="19031"/>
                  <a:pt x="143545" y="21264"/>
                </a:cubicBezTo>
                <a:lnTo>
                  <a:pt x="8260" y="76963"/>
                </a:lnTo>
                <a:cubicBezTo>
                  <a:pt x="3237" y="79028"/>
                  <a:pt x="0" y="83883"/>
                  <a:pt x="0" y="89297"/>
                </a:cubicBezTo>
                <a:lnTo>
                  <a:pt x="0" y="254496"/>
                </a:lnTo>
                <a:cubicBezTo>
                  <a:pt x="0" y="261919"/>
                  <a:pt x="5972" y="267891"/>
                  <a:pt x="13395" y="267891"/>
                </a:cubicBezTo>
                <a:cubicBezTo>
                  <a:pt x="20817" y="267891"/>
                  <a:pt x="26789" y="261919"/>
                  <a:pt x="26789" y="254496"/>
                </a:cubicBezTo>
                <a:lnTo>
                  <a:pt x="26789" y="109277"/>
                </a:lnTo>
                <a:close/>
                <a:moveTo>
                  <a:pt x="53578" y="149293"/>
                </a:moveTo>
                <a:lnTo>
                  <a:pt x="53578" y="214313"/>
                </a:lnTo>
                <a:cubicBezTo>
                  <a:pt x="53578" y="243892"/>
                  <a:pt x="101575" y="267891"/>
                  <a:pt x="160734" y="267891"/>
                </a:cubicBezTo>
                <a:cubicBezTo>
                  <a:pt x="219894" y="267891"/>
                  <a:pt x="267891" y="243892"/>
                  <a:pt x="267891" y="214313"/>
                </a:cubicBezTo>
                <a:lnTo>
                  <a:pt x="267891" y="149237"/>
                </a:lnTo>
                <a:lnTo>
                  <a:pt x="188137" y="182110"/>
                </a:lnTo>
                <a:cubicBezTo>
                  <a:pt x="179431" y="185682"/>
                  <a:pt x="170166" y="187523"/>
                  <a:pt x="160734" y="187523"/>
                </a:cubicBezTo>
                <a:cubicBezTo>
                  <a:pt x="151302" y="187523"/>
                  <a:pt x="142038" y="185682"/>
                  <a:pt x="133331" y="182110"/>
                </a:cubicBezTo>
                <a:lnTo>
                  <a:pt x="53578" y="149237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1" name="Text 28"/>
          <p:cNvSpPr/>
          <p:nvPr/>
        </p:nvSpPr>
        <p:spPr>
          <a:xfrm>
            <a:off x="6948488" y="3798689"/>
            <a:ext cx="4772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Colaborare cu Instituțiile de Învățământ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6948488" y="4141589"/>
            <a:ext cx="4752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Consolidarea colaborării cu universitățile de medicină pentru stagii și rezidențiat în teritoriu.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6229350" y="4941689"/>
            <a:ext cx="5581650" cy="1181100"/>
          </a:xfrm>
          <a:custGeom>
            <a:avLst/>
            <a:gdLst/>
            <a:ahLst/>
            <a:cxnLst/>
            <a:rect l="l" t="t" r="r" b="b"/>
            <a:pathLst>
              <a:path w="5581650" h="1181100">
                <a:moveTo>
                  <a:pt x="38100" y="0"/>
                </a:moveTo>
                <a:lnTo>
                  <a:pt x="5505445" y="0"/>
                </a:lnTo>
                <a:cubicBezTo>
                  <a:pt x="5547504" y="0"/>
                  <a:pt x="5581650" y="34146"/>
                  <a:pt x="5581650" y="76205"/>
                </a:cubicBezTo>
                <a:lnTo>
                  <a:pt x="5581650" y="1104895"/>
                </a:lnTo>
                <a:cubicBezTo>
                  <a:pt x="5581650" y="1146982"/>
                  <a:pt x="5547532" y="1181100"/>
                  <a:pt x="55054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4" name="Shape 31"/>
          <p:cNvSpPr/>
          <p:nvPr/>
        </p:nvSpPr>
        <p:spPr>
          <a:xfrm>
            <a:off x="6229350" y="4941689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5" name="Shape 32"/>
          <p:cNvSpPr/>
          <p:nvPr/>
        </p:nvSpPr>
        <p:spPr>
          <a:xfrm>
            <a:off x="6477000" y="5132189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35719" y="35719"/>
                </a:moveTo>
                <a:cubicBezTo>
                  <a:pt x="35719" y="25840"/>
                  <a:pt x="27738" y="17859"/>
                  <a:pt x="17859" y="17859"/>
                </a:cubicBezTo>
                <a:cubicBezTo>
                  <a:pt x="7981" y="17859"/>
                  <a:pt x="0" y="25840"/>
                  <a:pt x="0" y="35719"/>
                </a:cubicBezTo>
                <a:lnTo>
                  <a:pt x="0" y="223242"/>
                </a:lnTo>
                <a:cubicBezTo>
                  <a:pt x="0" y="247910"/>
                  <a:pt x="19980" y="267891"/>
                  <a:pt x="44648" y="267891"/>
                </a:cubicBezTo>
                <a:lnTo>
                  <a:pt x="267891" y="267891"/>
                </a:lnTo>
                <a:cubicBezTo>
                  <a:pt x="277769" y="267891"/>
                  <a:pt x="285750" y="259910"/>
                  <a:pt x="285750" y="250031"/>
                </a:cubicBezTo>
                <a:cubicBezTo>
                  <a:pt x="285750" y="240153"/>
                  <a:pt x="277769" y="232172"/>
                  <a:pt x="267891" y="232172"/>
                </a:cubicBezTo>
                <a:lnTo>
                  <a:pt x="44648" y="232172"/>
                </a:lnTo>
                <a:cubicBezTo>
                  <a:pt x="39737" y="232172"/>
                  <a:pt x="35719" y="228154"/>
                  <a:pt x="35719" y="223242"/>
                </a:cubicBezTo>
                <a:lnTo>
                  <a:pt x="35719" y="35719"/>
                </a:lnTo>
                <a:close/>
                <a:moveTo>
                  <a:pt x="262644" y="84051"/>
                </a:moveTo>
                <a:cubicBezTo>
                  <a:pt x="269621" y="77074"/>
                  <a:pt x="269621" y="65745"/>
                  <a:pt x="262644" y="58769"/>
                </a:cubicBezTo>
                <a:cubicBezTo>
                  <a:pt x="255668" y="51792"/>
                  <a:pt x="244339" y="51792"/>
                  <a:pt x="237362" y="58769"/>
                </a:cubicBezTo>
                <a:lnTo>
                  <a:pt x="178594" y="117593"/>
                </a:lnTo>
                <a:lnTo>
                  <a:pt x="146558" y="85613"/>
                </a:lnTo>
                <a:cubicBezTo>
                  <a:pt x="139582" y="78637"/>
                  <a:pt x="128253" y="78637"/>
                  <a:pt x="121276" y="85613"/>
                </a:cubicBezTo>
                <a:lnTo>
                  <a:pt x="67698" y="139192"/>
                </a:lnTo>
                <a:cubicBezTo>
                  <a:pt x="60722" y="146168"/>
                  <a:pt x="60722" y="157497"/>
                  <a:pt x="67698" y="164474"/>
                </a:cubicBezTo>
                <a:cubicBezTo>
                  <a:pt x="74675" y="171450"/>
                  <a:pt x="86004" y="171450"/>
                  <a:pt x="92980" y="164474"/>
                </a:cubicBezTo>
                <a:lnTo>
                  <a:pt x="133945" y="123509"/>
                </a:lnTo>
                <a:lnTo>
                  <a:pt x="165981" y="155544"/>
                </a:lnTo>
                <a:cubicBezTo>
                  <a:pt x="172957" y="162520"/>
                  <a:pt x="184286" y="162520"/>
                  <a:pt x="191263" y="155544"/>
                </a:cubicBezTo>
                <a:lnTo>
                  <a:pt x="262700" y="84106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6" name="Text 33"/>
          <p:cNvSpPr/>
          <p:nvPr/>
        </p:nvSpPr>
        <p:spPr>
          <a:xfrm>
            <a:off x="6948488" y="5132189"/>
            <a:ext cx="4772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Monitorizare și Evaluare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6948488" y="5475089"/>
            <a:ext cx="4752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Implementarea unui sistem de monitorizare continuă a indicatorilor de sănătate publică.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323850" y="6351389"/>
            <a:ext cx="11544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Împreună pentru o sănătate mai bună!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99mgmt.com/fd61079aed3c4acb036c5a9727f2aede7a3ec344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810" y="1915478"/>
            <a:ext cx="1769745" cy="426720"/>
          </a:xfrm>
          <a:custGeom>
            <a:avLst/>
            <a:gdLst/>
            <a:ahLst/>
            <a:cxnLst/>
            <a:rect l="l" t="t" r="r" b="b"/>
            <a:pathLst>
              <a:path w="1769745" h="426720">
                <a:moveTo>
                  <a:pt x="213360" y="0"/>
                </a:moveTo>
                <a:lnTo>
                  <a:pt x="1556385" y="0"/>
                </a:lnTo>
                <a:cubicBezTo>
                  <a:pt x="1674220" y="0"/>
                  <a:pt x="1769745" y="95525"/>
                  <a:pt x="1769745" y="213360"/>
                </a:cubicBezTo>
                <a:lnTo>
                  <a:pt x="1769745" y="213360"/>
                </a:lnTo>
                <a:cubicBezTo>
                  <a:pt x="1769745" y="331195"/>
                  <a:pt x="1674220" y="426720"/>
                  <a:pt x="1556385" y="426720"/>
                </a:cubicBezTo>
                <a:lnTo>
                  <a:pt x="213360" y="426720"/>
                </a:lnTo>
                <a:cubicBezTo>
                  <a:pt x="95603" y="426720"/>
                  <a:pt x="0" y="331117"/>
                  <a:pt x="0" y="213360"/>
                </a:cubicBezTo>
                <a:lnTo>
                  <a:pt x="0" y="213360"/>
                </a:lnTo>
                <a:cubicBezTo>
                  <a:pt x="0" y="95603"/>
                  <a:pt x="95603" y="0"/>
                  <a:pt x="213360" y="0"/>
                </a:cubicBezTo>
                <a:close/>
              </a:path>
            </a:pathLst>
          </a:custGeom>
          <a:solidFill>
            <a:srgbClr val="C0A062">
              <a:alpha val="20000"/>
            </a:srgbClr>
          </a:solidFill>
          <a:ln w="10160">
            <a:solidFill>
              <a:srgbClr val="C0A06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17220" y="1995487"/>
            <a:ext cx="1400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7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CAPITOLUL 01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574608"/>
            <a:ext cx="76009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Resurse Umane și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Personal Medical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31958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574858"/>
            <a:ext cx="74295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Analiza evoluției personalului medical în perioada 2024-2025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 • RESURSE UMANE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572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Structura Personalului Medical - Evoluție 2024-2025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0668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1276350"/>
            <a:ext cx="2162175" cy="1466850"/>
          </a:xfrm>
          <a:custGeom>
            <a:avLst/>
            <a:gdLst/>
            <a:ahLst/>
            <a:cxnLst/>
            <a:rect l="l" t="t" r="r" b="b"/>
            <a:pathLst>
              <a:path w="2162175" h="1466850">
                <a:moveTo>
                  <a:pt x="38100" y="0"/>
                </a:moveTo>
                <a:lnTo>
                  <a:pt x="2124075" y="0"/>
                </a:lnTo>
                <a:cubicBezTo>
                  <a:pt x="2145103" y="0"/>
                  <a:pt x="2162175" y="17072"/>
                  <a:pt x="2162175" y="38100"/>
                </a:cubicBezTo>
                <a:lnTo>
                  <a:pt x="2162175" y="1390647"/>
                </a:lnTo>
                <a:cubicBezTo>
                  <a:pt x="2162175" y="1432705"/>
                  <a:pt x="2128030" y="1466850"/>
                  <a:pt x="2085972" y="1466850"/>
                </a:cubicBezTo>
                <a:lnTo>
                  <a:pt x="76203" y="1466850"/>
                </a:lnTo>
                <a:cubicBezTo>
                  <a:pt x="34145" y="1466850"/>
                  <a:pt x="0" y="1432705"/>
                  <a:pt x="0" y="1390647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1276350"/>
            <a:ext cx="2162175" cy="38100"/>
          </a:xfrm>
          <a:custGeom>
            <a:avLst/>
            <a:gdLst/>
            <a:ahLst/>
            <a:cxnLst/>
            <a:rect l="l" t="t" r="r" b="b"/>
            <a:pathLst>
              <a:path w="2162175" h="38100">
                <a:moveTo>
                  <a:pt x="38100" y="0"/>
                </a:moveTo>
                <a:lnTo>
                  <a:pt x="2124075" y="0"/>
                </a:lnTo>
                <a:cubicBezTo>
                  <a:pt x="2145103" y="0"/>
                  <a:pt x="2162175" y="17072"/>
                  <a:pt x="2162175" y="38100"/>
                </a:cubicBezTo>
                <a:lnTo>
                  <a:pt x="2162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1320165" y="144780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495300" y="1752600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Total Angajați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76250" y="2019300"/>
            <a:ext cx="1971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195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030367" y="2392561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63877" y="5179"/>
                </a:moveTo>
                <a:cubicBezTo>
                  <a:pt x="60156" y="1459"/>
                  <a:pt x="54114" y="1459"/>
                  <a:pt x="50393" y="5179"/>
                </a:cubicBezTo>
                <a:lnTo>
                  <a:pt x="2768" y="52804"/>
                </a:lnTo>
                <a:cubicBezTo>
                  <a:pt x="-952" y="56525"/>
                  <a:pt x="-952" y="62567"/>
                  <a:pt x="2768" y="66288"/>
                </a:cubicBezTo>
                <a:cubicBezTo>
                  <a:pt x="6489" y="70009"/>
                  <a:pt x="12531" y="70009"/>
                  <a:pt x="16252" y="66288"/>
                </a:cubicBezTo>
                <a:lnTo>
                  <a:pt x="47625" y="34915"/>
                </a:lnTo>
                <a:lnTo>
                  <a:pt x="47625" y="145256"/>
                </a:lnTo>
                <a:cubicBezTo>
                  <a:pt x="47625" y="150525"/>
                  <a:pt x="51881" y="154781"/>
                  <a:pt x="57150" y="154781"/>
                </a:cubicBezTo>
                <a:cubicBezTo>
                  <a:pt x="62419" y="154781"/>
                  <a:pt x="66675" y="150525"/>
                  <a:pt x="66675" y="145256"/>
                </a:cubicBezTo>
                <a:lnTo>
                  <a:pt x="66675" y="34915"/>
                </a:lnTo>
                <a:lnTo>
                  <a:pt x="98048" y="66288"/>
                </a:lnTo>
                <a:cubicBezTo>
                  <a:pt x="101769" y="70009"/>
                  <a:pt x="107811" y="70009"/>
                  <a:pt x="111532" y="66288"/>
                </a:cubicBezTo>
                <a:cubicBezTo>
                  <a:pt x="115253" y="62567"/>
                  <a:pt x="115253" y="56525"/>
                  <a:pt x="111532" y="52804"/>
                </a:cubicBezTo>
                <a:lnTo>
                  <a:pt x="63907" y="5179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1" name="Text 9"/>
          <p:cNvSpPr/>
          <p:nvPr/>
        </p:nvSpPr>
        <p:spPr>
          <a:xfrm>
            <a:off x="685800" y="2362081"/>
            <a:ext cx="174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+8 vs 2024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2697480" y="1276350"/>
            <a:ext cx="2162175" cy="1466850"/>
          </a:xfrm>
          <a:custGeom>
            <a:avLst/>
            <a:gdLst/>
            <a:ahLst/>
            <a:cxnLst/>
            <a:rect l="l" t="t" r="r" b="b"/>
            <a:pathLst>
              <a:path w="2162175" h="1466850">
                <a:moveTo>
                  <a:pt x="38100" y="0"/>
                </a:moveTo>
                <a:lnTo>
                  <a:pt x="2124075" y="0"/>
                </a:lnTo>
                <a:cubicBezTo>
                  <a:pt x="2145103" y="0"/>
                  <a:pt x="2162175" y="17072"/>
                  <a:pt x="2162175" y="38100"/>
                </a:cubicBezTo>
                <a:lnTo>
                  <a:pt x="2162175" y="1390647"/>
                </a:lnTo>
                <a:cubicBezTo>
                  <a:pt x="2162175" y="1432705"/>
                  <a:pt x="2128030" y="1466850"/>
                  <a:pt x="2085972" y="1466850"/>
                </a:cubicBezTo>
                <a:lnTo>
                  <a:pt x="76203" y="1466850"/>
                </a:lnTo>
                <a:cubicBezTo>
                  <a:pt x="34145" y="1466850"/>
                  <a:pt x="0" y="1432705"/>
                  <a:pt x="0" y="1390647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2697480" y="1276350"/>
            <a:ext cx="2162175" cy="38100"/>
          </a:xfrm>
          <a:custGeom>
            <a:avLst/>
            <a:gdLst/>
            <a:ahLst/>
            <a:cxnLst/>
            <a:rect l="l" t="t" r="r" b="b"/>
            <a:pathLst>
              <a:path w="2162175" h="38100">
                <a:moveTo>
                  <a:pt x="38100" y="0"/>
                </a:moveTo>
                <a:lnTo>
                  <a:pt x="2124075" y="0"/>
                </a:lnTo>
                <a:cubicBezTo>
                  <a:pt x="2145103" y="0"/>
                  <a:pt x="2162175" y="17072"/>
                  <a:pt x="2162175" y="38100"/>
                </a:cubicBezTo>
                <a:lnTo>
                  <a:pt x="2162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4" name="Shape 12"/>
          <p:cNvSpPr/>
          <p:nvPr/>
        </p:nvSpPr>
        <p:spPr>
          <a:xfrm>
            <a:off x="3679508" y="14478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013" y="3572"/>
                </a:moveTo>
                <a:cubicBezTo>
                  <a:pt x="70442" y="3572"/>
                  <a:pt x="46434" y="27579"/>
                  <a:pt x="46434" y="57150"/>
                </a:cubicBezTo>
                <a:cubicBezTo>
                  <a:pt x="46434" y="86721"/>
                  <a:pt x="70442" y="110728"/>
                  <a:pt x="100012" y="110728"/>
                </a:cubicBezTo>
                <a:cubicBezTo>
                  <a:pt x="129583" y="110728"/>
                  <a:pt x="153591" y="86721"/>
                  <a:pt x="153591" y="57150"/>
                </a:cubicBezTo>
                <a:cubicBezTo>
                  <a:pt x="153591" y="27579"/>
                  <a:pt x="129583" y="3572"/>
                  <a:pt x="100013" y="3572"/>
                </a:cubicBezTo>
                <a:close/>
                <a:moveTo>
                  <a:pt x="126802" y="143232"/>
                </a:moveTo>
                <a:cubicBezTo>
                  <a:pt x="124391" y="143009"/>
                  <a:pt x="121890" y="142875"/>
                  <a:pt x="119390" y="142875"/>
                </a:cubicBezTo>
                <a:lnTo>
                  <a:pt x="80590" y="142875"/>
                </a:lnTo>
                <a:cubicBezTo>
                  <a:pt x="78090" y="142875"/>
                  <a:pt x="75634" y="143009"/>
                  <a:pt x="73179" y="143232"/>
                </a:cubicBezTo>
                <a:lnTo>
                  <a:pt x="73179" y="173370"/>
                </a:lnTo>
                <a:cubicBezTo>
                  <a:pt x="80546" y="176763"/>
                  <a:pt x="85680" y="184219"/>
                  <a:pt x="85680" y="192837"/>
                </a:cubicBezTo>
                <a:cubicBezTo>
                  <a:pt x="85680" y="204668"/>
                  <a:pt x="76081" y="214268"/>
                  <a:pt x="64249" y="214268"/>
                </a:cubicBezTo>
                <a:cubicBezTo>
                  <a:pt x="52417" y="214268"/>
                  <a:pt x="42818" y="204668"/>
                  <a:pt x="42818" y="192837"/>
                </a:cubicBezTo>
                <a:cubicBezTo>
                  <a:pt x="42818" y="184175"/>
                  <a:pt x="47952" y="176719"/>
                  <a:pt x="55319" y="173370"/>
                </a:cubicBezTo>
                <a:lnTo>
                  <a:pt x="55319" y="147295"/>
                </a:lnTo>
                <a:cubicBezTo>
                  <a:pt x="27236" y="157609"/>
                  <a:pt x="7144" y="184666"/>
                  <a:pt x="7144" y="216366"/>
                </a:cubicBezTo>
                <a:cubicBezTo>
                  <a:pt x="7144" y="223108"/>
                  <a:pt x="12636" y="228600"/>
                  <a:pt x="19377" y="228600"/>
                </a:cubicBezTo>
                <a:lnTo>
                  <a:pt x="180603" y="228600"/>
                </a:lnTo>
                <a:cubicBezTo>
                  <a:pt x="187345" y="228600"/>
                  <a:pt x="192837" y="223108"/>
                  <a:pt x="192837" y="216366"/>
                </a:cubicBezTo>
                <a:cubicBezTo>
                  <a:pt x="192837" y="184666"/>
                  <a:pt x="172745" y="157654"/>
                  <a:pt x="144616" y="147340"/>
                </a:cubicBezTo>
                <a:lnTo>
                  <a:pt x="144616" y="164038"/>
                </a:lnTo>
                <a:cubicBezTo>
                  <a:pt x="155019" y="167700"/>
                  <a:pt x="162476" y="177656"/>
                  <a:pt x="162476" y="189309"/>
                </a:cubicBezTo>
                <a:lnTo>
                  <a:pt x="162476" y="203597"/>
                </a:lnTo>
                <a:cubicBezTo>
                  <a:pt x="162476" y="208508"/>
                  <a:pt x="158457" y="212527"/>
                  <a:pt x="153546" y="212527"/>
                </a:cubicBezTo>
                <a:cubicBezTo>
                  <a:pt x="148635" y="212527"/>
                  <a:pt x="144616" y="208508"/>
                  <a:pt x="144616" y="203597"/>
                </a:cubicBezTo>
                <a:lnTo>
                  <a:pt x="144616" y="189309"/>
                </a:lnTo>
                <a:cubicBezTo>
                  <a:pt x="144616" y="184398"/>
                  <a:pt x="140598" y="180380"/>
                  <a:pt x="135687" y="180380"/>
                </a:cubicBezTo>
                <a:cubicBezTo>
                  <a:pt x="130775" y="180380"/>
                  <a:pt x="126757" y="184398"/>
                  <a:pt x="126757" y="189309"/>
                </a:cubicBezTo>
                <a:lnTo>
                  <a:pt x="126757" y="203597"/>
                </a:lnTo>
                <a:cubicBezTo>
                  <a:pt x="126757" y="208508"/>
                  <a:pt x="122739" y="212527"/>
                  <a:pt x="117827" y="212527"/>
                </a:cubicBezTo>
                <a:cubicBezTo>
                  <a:pt x="112916" y="212527"/>
                  <a:pt x="108898" y="208508"/>
                  <a:pt x="108898" y="203597"/>
                </a:cubicBezTo>
                <a:lnTo>
                  <a:pt x="108898" y="189309"/>
                </a:lnTo>
                <a:cubicBezTo>
                  <a:pt x="108898" y="177656"/>
                  <a:pt x="116354" y="167744"/>
                  <a:pt x="126757" y="164038"/>
                </a:cubicBezTo>
                <a:lnTo>
                  <a:pt x="126757" y="143232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5" name="Text 13"/>
          <p:cNvSpPr/>
          <p:nvPr/>
        </p:nvSpPr>
        <p:spPr>
          <a:xfrm>
            <a:off x="2811780" y="1752600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Medici Total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792730" y="2019300"/>
            <a:ext cx="1971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37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350657" y="2392561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63877" y="5179"/>
                </a:moveTo>
                <a:cubicBezTo>
                  <a:pt x="60156" y="1459"/>
                  <a:pt x="54114" y="1459"/>
                  <a:pt x="50393" y="5179"/>
                </a:cubicBezTo>
                <a:lnTo>
                  <a:pt x="2768" y="52804"/>
                </a:lnTo>
                <a:cubicBezTo>
                  <a:pt x="-952" y="56525"/>
                  <a:pt x="-952" y="62567"/>
                  <a:pt x="2768" y="66288"/>
                </a:cubicBezTo>
                <a:cubicBezTo>
                  <a:pt x="6489" y="70009"/>
                  <a:pt x="12531" y="70009"/>
                  <a:pt x="16252" y="66288"/>
                </a:cubicBezTo>
                <a:lnTo>
                  <a:pt x="47625" y="34915"/>
                </a:lnTo>
                <a:lnTo>
                  <a:pt x="47625" y="145256"/>
                </a:lnTo>
                <a:cubicBezTo>
                  <a:pt x="47625" y="150525"/>
                  <a:pt x="51881" y="154781"/>
                  <a:pt x="57150" y="154781"/>
                </a:cubicBezTo>
                <a:cubicBezTo>
                  <a:pt x="62419" y="154781"/>
                  <a:pt x="66675" y="150525"/>
                  <a:pt x="66675" y="145256"/>
                </a:cubicBezTo>
                <a:lnTo>
                  <a:pt x="66675" y="34915"/>
                </a:lnTo>
                <a:lnTo>
                  <a:pt x="98048" y="66288"/>
                </a:lnTo>
                <a:cubicBezTo>
                  <a:pt x="101769" y="70009"/>
                  <a:pt x="107811" y="70009"/>
                  <a:pt x="111532" y="66288"/>
                </a:cubicBezTo>
                <a:cubicBezTo>
                  <a:pt x="115253" y="62567"/>
                  <a:pt x="115253" y="56525"/>
                  <a:pt x="111532" y="52804"/>
                </a:cubicBezTo>
                <a:lnTo>
                  <a:pt x="63907" y="5179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8" name="Text 16"/>
          <p:cNvSpPr/>
          <p:nvPr/>
        </p:nvSpPr>
        <p:spPr>
          <a:xfrm>
            <a:off x="3002280" y="2362081"/>
            <a:ext cx="174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+4 vs 2024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013960" y="1276350"/>
            <a:ext cx="2162175" cy="1466850"/>
          </a:xfrm>
          <a:custGeom>
            <a:avLst/>
            <a:gdLst/>
            <a:ahLst/>
            <a:cxnLst/>
            <a:rect l="l" t="t" r="r" b="b"/>
            <a:pathLst>
              <a:path w="2162175" h="1466850">
                <a:moveTo>
                  <a:pt x="38100" y="0"/>
                </a:moveTo>
                <a:lnTo>
                  <a:pt x="2124075" y="0"/>
                </a:lnTo>
                <a:cubicBezTo>
                  <a:pt x="2145103" y="0"/>
                  <a:pt x="2162175" y="17072"/>
                  <a:pt x="2162175" y="38100"/>
                </a:cubicBezTo>
                <a:lnTo>
                  <a:pt x="2162175" y="1390647"/>
                </a:lnTo>
                <a:cubicBezTo>
                  <a:pt x="2162175" y="1432705"/>
                  <a:pt x="2128030" y="1466850"/>
                  <a:pt x="2085972" y="1466850"/>
                </a:cubicBezTo>
                <a:lnTo>
                  <a:pt x="76203" y="1466850"/>
                </a:lnTo>
                <a:cubicBezTo>
                  <a:pt x="34145" y="1466850"/>
                  <a:pt x="0" y="1432705"/>
                  <a:pt x="0" y="1390647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5013960" y="1276350"/>
            <a:ext cx="2162175" cy="38100"/>
          </a:xfrm>
          <a:custGeom>
            <a:avLst/>
            <a:gdLst/>
            <a:ahLst/>
            <a:cxnLst/>
            <a:rect l="l" t="t" r="r" b="b"/>
            <a:pathLst>
              <a:path w="2162175" h="38100">
                <a:moveTo>
                  <a:pt x="38100" y="0"/>
                </a:moveTo>
                <a:lnTo>
                  <a:pt x="2124075" y="0"/>
                </a:lnTo>
                <a:cubicBezTo>
                  <a:pt x="2145103" y="0"/>
                  <a:pt x="2162175" y="17072"/>
                  <a:pt x="2162175" y="38100"/>
                </a:cubicBezTo>
                <a:lnTo>
                  <a:pt x="2162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1" name="Shape 19"/>
          <p:cNvSpPr/>
          <p:nvPr/>
        </p:nvSpPr>
        <p:spPr>
          <a:xfrm>
            <a:off x="5967413" y="14478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4288" y="21431"/>
                </a:moveTo>
                <a:cubicBezTo>
                  <a:pt x="14288" y="9599"/>
                  <a:pt x="23887" y="0"/>
                  <a:pt x="35719" y="0"/>
                </a:cubicBezTo>
                <a:lnTo>
                  <a:pt x="57150" y="0"/>
                </a:lnTo>
                <a:cubicBezTo>
                  <a:pt x="65053" y="0"/>
                  <a:pt x="71438" y="6385"/>
                  <a:pt x="71438" y="14288"/>
                </a:cubicBezTo>
                <a:cubicBezTo>
                  <a:pt x="71438" y="22190"/>
                  <a:pt x="65053" y="28575"/>
                  <a:pt x="57150" y="28575"/>
                </a:cubicBezTo>
                <a:lnTo>
                  <a:pt x="42863" y="28575"/>
                </a:lnTo>
                <a:lnTo>
                  <a:pt x="42863" y="85725"/>
                </a:lnTo>
                <a:cubicBezTo>
                  <a:pt x="42863" y="109389"/>
                  <a:pt x="62061" y="128588"/>
                  <a:pt x="85725" y="128588"/>
                </a:cubicBezTo>
                <a:cubicBezTo>
                  <a:pt x="109389" y="128588"/>
                  <a:pt x="128588" y="109389"/>
                  <a:pt x="128588" y="85725"/>
                </a:cubicBezTo>
                <a:lnTo>
                  <a:pt x="128588" y="28575"/>
                </a:lnTo>
                <a:lnTo>
                  <a:pt x="114300" y="28575"/>
                </a:lnTo>
                <a:cubicBezTo>
                  <a:pt x="106397" y="28575"/>
                  <a:pt x="100013" y="22190"/>
                  <a:pt x="100013" y="14288"/>
                </a:cubicBezTo>
                <a:cubicBezTo>
                  <a:pt x="100013" y="6385"/>
                  <a:pt x="106397" y="0"/>
                  <a:pt x="114300" y="0"/>
                </a:cubicBezTo>
                <a:lnTo>
                  <a:pt x="135731" y="0"/>
                </a:lnTo>
                <a:cubicBezTo>
                  <a:pt x="147563" y="0"/>
                  <a:pt x="157163" y="9599"/>
                  <a:pt x="157163" y="21431"/>
                </a:cubicBezTo>
                <a:lnTo>
                  <a:pt x="157163" y="85725"/>
                </a:lnTo>
                <a:cubicBezTo>
                  <a:pt x="157163" y="120283"/>
                  <a:pt x="132606" y="149126"/>
                  <a:pt x="100013" y="155734"/>
                </a:cubicBezTo>
                <a:lnTo>
                  <a:pt x="100013" y="164306"/>
                </a:lnTo>
                <a:cubicBezTo>
                  <a:pt x="100013" y="191944"/>
                  <a:pt x="122381" y="214313"/>
                  <a:pt x="150019" y="214313"/>
                </a:cubicBezTo>
                <a:cubicBezTo>
                  <a:pt x="177656" y="214313"/>
                  <a:pt x="200025" y="191944"/>
                  <a:pt x="200025" y="164306"/>
                </a:cubicBezTo>
                <a:lnTo>
                  <a:pt x="200025" y="126132"/>
                </a:lnTo>
                <a:cubicBezTo>
                  <a:pt x="183371" y="120238"/>
                  <a:pt x="171450" y="104388"/>
                  <a:pt x="171450" y="85725"/>
                </a:cubicBezTo>
                <a:cubicBezTo>
                  <a:pt x="171450" y="62061"/>
                  <a:pt x="190649" y="42863"/>
                  <a:pt x="214313" y="42863"/>
                </a:cubicBezTo>
                <a:cubicBezTo>
                  <a:pt x="237976" y="42863"/>
                  <a:pt x="257175" y="62061"/>
                  <a:pt x="257175" y="85725"/>
                </a:cubicBezTo>
                <a:cubicBezTo>
                  <a:pt x="257175" y="104388"/>
                  <a:pt x="245254" y="120283"/>
                  <a:pt x="228600" y="126132"/>
                </a:cubicBezTo>
                <a:lnTo>
                  <a:pt x="228600" y="164306"/>
                </a:lnTo>
                <a:cubicBezTo>
                  <a:pt x="228600" y="207705"/>
                  <a:pt x="193417" y="242888"/>
                  <a:pt x="150019" y="242888"/>
                </a:cubicBezTo>
                <a:cubicBezTo>
                  <a:pt x="106620" y="242888"/>
                  <a:pt x="71438" y="207705"/>
                  <a:pt x="71438" y="164306"/>
                </a:cubicBezTo>
                <a:lnTo>
                  <a:pt x="71438" y="155734"/>
                </a:lnTo>
                <a:cubicBezTo>
                  <a:pt x="38844" y="149126"/>
                  <a:pt x="14288" y="120283"/>
                  <a:pt x="14288" y="85725"/>
                </a:cubicBezTo>
                <a:lnTo>
                  <a:pt x="14288" y="21431"/>
                </a:lnTo>
                <a:close/>
                <a:moveTo>
                  <a:pt x="214313" y="100013"/>
                </a:moveTo>
                <a:cubicBezTo>
                  <a:pt x="222198" y="100013"/>
                  <a:pt x="228600" y="93610"/>
                  <a:pt x="228600" y="85725"/>
                </a:cubicBezTo>
                <a:cubicBezTo>
                  <a:pt x="228600" y="77840"/>
                  <a:pt x="222198" y="71438"/>
                  <a:pt x="214313" y="71438"/>
                </a:cubicBezTo>
                <a:cubicBezTo>
                  <a:pt x="206427" y="71438"/>
                  <a:pt x="200025" y="77840"/>
                  <a:pt x="200025" y="85725"/>
                </a:cubicBezTo>
                <a:cubicBezTo>
                  <a:pt x="200025" y="93610"/>
                  <a:pt x="206427" y="100013"/>
                  <a:pt x="214313" y="100013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2" name="Text 20"/>
          <p:cNvSpPr/>
          <p:nvPr/>
        </p:nvSpPr>
        <p:spPr>
          <a:xfrm>
            <a:off x="5128260" y="1752600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Medici Familie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109210" y="2019300"/>
            <a:ext cx="1971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24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664875" y="2392561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63877" y="5179"/>
                </a:moveTo>
                <a:cubicBezTo>
                  <a:pt x="60156" y="1459"/>
                  <a:pt x="54114" y="1459"/>
                  <a:pt x="50393" y="5179"/>
                </a:cubicBezTo>
                <a:lnTo>
                  <a:pt x="2768" y="52804"/>
                </a:lnTo>
                <a:cubicBezTo>
                  <a:pt x="-952" y="56525"/>
                  <a:pt x="-952" y="62567"/>
                  <a:pt x="2768" y="66288"/>
                </a:cubicBezTo>
                <a:cubicBezTo>
                  <a:pt x="6489" y="70009"/>
                  <a:pt x="12531" y="70009"/>
                  <a:pt x="16252" y="66288"/>
                </a:cubicBezTo>
                <a:lnTo>
                  <a:pt x="47625" y="34915"/>
                </a:lnTo>
                <a:lnTo>
                  <a:pt x="47625" y="145256"/>
                </a:lnTo>
                <a:cubicBezTo>
                  <a:pt x="47625" y="150525"/>
                  <a:pt x="51881" y="154781"/>
                  <a:pt x="57150" y="154781"/>
                </a:cubicBezTo>
                <a:cubicBezTo>
                  <a:pt x="62419" y="154781"/>
                  <a:pt x="66675" y="150525"/>
                  <a:pt x="66675" y="145256"/>
                </a:cubicBezTo>
                <a:lnTo>
                  <a:pt x="66675" y="34915"/>
                </a:lnTo>
                <a:lnTo>
                  <a:pt x="98048" y="66288"/>
                </a:lnTo>
                <a:cubicBezTo>
                  <a:pt x="101769" y="70009"/>
                  <a:pt x="107811" y="70009"/>
                  <a:pt x="111532" y="66288"/>
                </a:cubicBezTo>
                <a:cubicBezTo>
                  <a:pt x="115253" y="62567"/>
                  <a:pt x="115253" y="56525"/>
                  <a:pt x="111532" y="52804"/>
                </a:cubicBezTo>
                <a:lnTo>
                  <a:pt x="63907" y="5179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5" name="Text 23"/>
          <p:cNvSpPr/>
          <p:nvPr/>
        </p:nvSpPr>
        <p:spPr>
          <a:xfrm>
            <a:off x="5318760" y="2362081"/>
            <a:ext cx="174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+5 vs 2024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7330440" y="1276350"/>
            <a:ext cx="2162175" cy="1466850"/>
          </a:xfrm>
          <a:custGeom>
            <a:avLst/>
            <a:gdLst/>
            <a:ahLst/>
            <a:cxnLst/>
            <a:rect l="l" t="t" r="r" b="b"/>
            <a:pathLst>
              <a:path w="2162175" h="1466850">
                <a:moveTo>
                  <a:pt x="38100" y="0"/>
                </a:moveTo>
                <a:lnTo>
                  <a:pt x="2124075" y="0"/>
                </a:lnTo>
                <a:cubicBezTo>
                  <a:pt x="2145103" y="0"/>
                  <a:pt x="2162175" y="17072"/>
                  <a:pt x="2162175" y="38100"/>
                </a:cubicBezTo>
                <a:lnTo>
                  <a:pt x="2162175" y="1390647"/>
                </a:lnTo>
                <a:cubicBezTo>
                  <a:pt x="2162175" y="1432705"/>
                  <a:pt x="2128030" y="1466850"/>
                  <a:pt x="2085972" y="1466850"/>
                </a:cubicBezTo>
                <a:lnTo>
                  <a:pt x="76203" y="1466850"/>
                </a:lnTo>
                <a:cubicBezTo>
                  <a:pt x="34145" y="1466850"/>
                  <a:pt x="0" y="1432705"/>
                  <a:pt x="0" y="1390647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7330440" y="1276350"/>
            <a:ext cx="2162175" cy="38100"/>
          </a:xfrm>
          <a:custGeom>
            <a:avLst/>
            <a:gdLst/>
            <a:ahLst/>
            <a:cxnLst/>
            <a:rect l="l" t="t" r="r" b="b"/>
            <a:pathLst>
              <a:path w="2162175" h="38100">
                <a:moveTo>
                  <a:pt x="38100" y="0"/>
                </a:moveTo>
                <a:lnTo>
                  <a:pt x="2124075" y="0"/>
                </a:lnTo>
                <a:cubicBezTo>
                  <a:pt x="2145103" y="0"/>
                  <a:pt x="2162175" y="17072"/>
                  <a:pt x="2162175" y="38100"/>
                </a:cubicBezTo>
                <a:lnTo>
                  <a:pt x="2162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8" name="Shape 26"/>
          <p:cNvSpPr/>
          <p:nvPr/>
        </p:nvSpPr>
        <p:spPr>
          <a:xfrm>
            <a:off x="8312468" y="14478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42863" y="20047"/>
                </a:moveTo>
                <a:cubicBezTo>
                  <a:pt x="42863" y="14377"/>
                  <a:pt x="46211" y="9242"/>
                  <a:pt x="51435" y="6965"/>
                </a:cubicBezTo>
                <a:lnTo>
                  <a:pt x="94298" y="-11787"/>
                </a:lnTo>
                <a:cubicBezTo>
                  <a:pt x="97959" y="-13395"/>
                  <a:pt x="102111" y="-13395"/>
                  <a:pt x="105772" y="-11787"/>
                </a:cubicBezTo>
                <a:lnTo>
                  <a:pt x="148635" y="6965"/>
                </a:lnTo>
                <a:cubicBezTo>
                  <a:pt x="153814" y="9242"/>
                  <a:pt x="157163" y="14377"/>
                  <a:pt x="157163" y="20047"/>
                </a:cubicBezTo>
                <a:lnTo>
                  <a:pt x="157163" y="64294"/>
                </a:lnTo>
                <a:cubicBezTo>
                  <a:pt x="157163" y="95860"/>
                  <a:pt x="131579" y="121444"/>
                  <a:pt x="100013" y="121444"/>
                </a:cubicBezTo>
                <a:cubicBezTo>
                  <a:pt x="68446" y="121444"/>
                  <a:pt x="42863" y="95860"/>
                  <a:pt x="42863" y="64294"/>
                </a:cubicBezTo>
                <a:lnTo>
                  <a:pt x="42863" y="20047"/>
                </a:lnTo>
                <a:close/>
                <a:moveTo>
                  <a:pt x="135731" y="57150"/>
                </a:moveTo>
                <a:lnTo>
                  <a:pt x="85904" y="57150"/>
                </a:lnTo>
                <a:lnTo>
                  <a:pt x="85725" y="57150"/>
                </a:lnTo>
                <a:lnTo>
                  <a:pt x="64294" y="57150"/>
                </a:lnTo>
                <a:lnTo>
                  <a:pt x="64294" y="64294"/>
                </a:lnTo>
                <a:cubicBezTo>
                  <a:pt x="64294" y="84028"/>
                  <a:pt x="80278" y="100013"/>
                  <a:pt x="100013" y="100013"/>
                </a:cubicBezTo>
                <a:cubicBezTo>
                  <a:pt x="119747" y="100013"/>
                  <a:pt x="135731" y="84028"/>
                  <a:pt x="135731" y="64294"/>
                </a:cubicBezTo>
                <a:lnTo>
                  <a:pt x="135731" y="57150"/>
                </a:lnTo>
                <a:close/>
                <a:moveTo>
                  <a:pt x="92869" y="7144"/>
                </a:moveTo>
                <a:lnTo>
                  <a:pt x="92869" y="14288"/>
                </a:lnTo>
                <a:lnTo>
                  <a:pt x="85725" y="14288"/>
                </a:lnTo>
                <a:cubicBezTo>
                  <a:pt x="83760" y="14288"/>
                  <a:pt x="82153" y="15895"/>
                  <a:pt x="82153" y="17859"/>
                </a:cubicBezTo>
                <a:lnTo>
                  <a:pt x="82153" y="25003"/>
                </a:lnTo>
                <a:cubicBezTo>
                  <a:pt x="82153" y="26968"/>
                  <a:pt x="83760" y="28575"/>
                  <a:pt x="85725" y="28575"/>
                </a:cubicBezTo>
                <a:lnTo>
                  <a:pt x="92869" y="28575"/>
                </a:lnTo>
                <a:lnTo>
                  <a:pt x="92869" y="35719"/>
                </a:lnTo>
                <a:cubicBezTo>
                  <a:pt x="92869" y="37683"/>
                  <a:pt x="94476" y="39291"/>
                  <a:pt x="96441" y="39291"/>
                </a:cubicBezTo>
                <a:lnTo>
                  <a:pt x="103584" y="39291"/>
                </a:lnTo>
                <a:cubicBezTo>
                  <a:pt x="105549" y="39291"/>
                  <a:pt x="107156" y="37683"/>
                  <a:pt x="107156" y="35719"/>
                </a:cubicBezTo>
                <a:lnTo>
                  <a:pt x="107156" y="28575"/>
                </a:lnTo>
                <a:lnTo>
                  <a:pt x="114300" y="28575"/>
                </a:lnTo>
                <a:cubicBezTo>
                  <a:pt x="116265" y="28575"/>
                  <a:pt x="117872" y="26968"/>
                  <a:pt x="117872" y="25003"/>
                </a:cubicBezTo>
                <a:lnTo>
                  <a:pt x="117872" y="17859"/>
                </a:lnTo>
                <a:cubicBezTo>
                  <a:pt x="117872" y="15895"/>
                  <a:pt x="116265" y="14288"/>
                  <a:pt x="114300" y="14288"/>
                </a:cubicBezTo>
                <a:lnTo>
                  <a:pt x="107156" y="14288"/>
                </a:lnTo>
                <a:lnTo>
                  <a:pt x="107156" y="7144"/>
                </a:lnTo>
                <a:cubicBezTo>
                  <a:pt x="107156" y="5179"/>
                  <a:pt x="105549" y="3572"/>
                  <a:pt x="103584" y="3572"/>
                </a:cubicBezTo>
                <a:lnTo>
                  <a:pt x="96441" y="3572"/>
                </a:lnTo>
                <a:cubicBezTo>
                  <a:pt x="94476" y="3572"/>
                  <a:pt x="92869" y="5179"/>
                  <a:pt x="92869" y="7144"/>
                </a:cubicBezTo>
                <a:close/>
                <a:moveTo>
                  <a:pt x="63669" y="144214"/>
                </a:moveTo>
                <a:cubicBezTo>
                  <a:pt x="60767" y="142027"/>
                  <a:pt x="56882" y="141446"/>
                  <a:pt x="53578" y="142964"/>
                </a:cubicBezTo>
                <a:cubicBezTo>
                  <a:pt x="26164" y="155555"/>
                  <a:pt x="7099" y="183237"/>
                  <a:pt x="7099" y="215339"/>
                </a:cubicBezTo>
                <a:cubicBezTo>
                  <a:pt x="7099" y="222662"/>
                  <a:pt x="13037" y="228600"/>
                  <a:pt x="20360" y="228600"/>
                </a:cubicBezTo>
                <a:lnTo>
                  <a:pt x="179576" y="228600"/>
                </a:lnTo>
                <a:cubicBezTo>
                  <a:pt x="186898" y="228600"/>
                  <a:pt x="192837" y="222662"/>
                  <a:pt x="192837" y="215339"/>
                </a:cubicBezTo>
                <a:cubicBezTo>
                  <a:pt x="192837" y="183193"/>
                  <a:pt x="173772" y="155511"/>
                  <a:pt x="146358" y="142964"/>
                </a:cubicBezTo>
                <a:cubicBezTo>
                  <a:pt x="143054" y="141446"/>
                  <a:pt x="139169" y="142027"/>
                  <a:pt x="136267" y="144214"/>
                </a:cubicBezTo>
                <a:lnTo>
                  <a:pt x="106353" y="166628"/>
                </a:lnTo>
                <a:cubicBezTo>
                  <a:pt x="102557" y="169485"/>
                  <a:pt x="97289" y="169485"/>
                  <a:pt x="93494" y="166628"/>
                </a:cubicBezTo>
                <a:lnTo>
                  <a:pt x="63579" y="144214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29" name="Text 27"/>
          <p:cNvSpPr/>
          <p:nvPr/>
        </p:nvSpPr>
        <p:spPr>
          <a:xfrm>
            <a:off x="7444740" y="1752600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Asistenți Medicali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425690" y="2019300"/>
            <a:ext cx="1971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103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7984450" y="2392561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2" name="Text 30"/>
          <p:cNvSpPr/>
          <p:nvPr/>
        </p:nvSpPr>
        <p:spPr>
          <a:xfrm>
            <a:off x="7635240" y="2362081"/>
            <a:ext cx="174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-2 vs 2024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9646920" y="1276350"/>
            <a:ext cx="2162175" cy="1466850"/>
          </a:xfrm>
          <a:custGeom>
            <a:avLst/>
            <a:gdLst/>
            <a:ahLst/>
            <a:cxnLst/>
            <a:rect l="l" t="t" r="r" b="b"/>
            <a:pathLst>
              <a:path w="2162175" h="1466850">
                <a:moveTo>
                  <a:pt x="38100" y="0"/>
                </a:moveTo>
                <a:lnTo>
                  <a:pt x="2124075" y="0"/>
                </a:lnTo>
                <a:cubicBezTo>
                  <a:pt x="2145103" y="0"/>
                  <a:pt x="2162175" y="17072"/>
                  <a:pt x="2162175" y="38100"/>
                </a:cubicBezTo>
                <a:lnTo>
                  <a:pt x="2162175" y="1390647"/>
                </a:lnTo>
                <a:cubicBezTo>
                  <a:pt x="2162175" y="1432705"/>
                  <a:pt x="2128030" y="1466850"/>
                  <a:pt x="2085972" y="1466850"/>
                </a:cubicBezTo>
                <a:lnTo>
                  <a:pt x="76203" y="1466850"/>
                </a:lnTo>
                <a:cubicBezTo>
                  <a:pt x="34145" y="1466850"/>
                  <a:pt x="0" y="1432705"/>
                  <a:pt x="0" y="1390647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9646920" y="1276350"/>
            <a:ext cx="2162175" cy="38100"/>
          </a:xfrm>
          <a:custGeom>
            <a:avLst/>
            <a:gdLst/>
            <a:ahLst/>
            <a:cxnLst/>
            <a:rect l="l" t="t" r="r" b="b"/>
            <a:pathLst>
              <a:path w="2162175" h="38100">
                <a:moveTo>
                  <a:pt x="38100" y="0"/>
                </a:moveTo>
                <a:lnTo>
                  <a:pt x="2124075" y="0"/>
                </a:lnTo>
                <a:cubicBezTo>
                  <a:pt x="2145103" y="0"/>
                  <a:pt x="2162175" y="17072"/>
                  <a:pt x="2162175" y="38100"/>
                </a:cubicBezTo>
                <a:lnTo>
                  <a:pt x="2162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5" name="Shape 33"/>
          <p:cNvSpPr/>
          <p:nvPr/>
        </p:nvSpPr>
        <p:spPr>
          <a:xfrm>
            <a:off x="10600373" y="14478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07156" y="10716"/>
                </a:moveTo>
                <a:cubicBezTo>
                  <a:pt x="107156" y="4777"/>
                  <a:pt x="111934" y="0"/>
                  <a:pt x="117872" y="0"/>
                </a:cubicBezTo>
                <a:lnTo>
                  <a:pt x="139303" y="0"/>
                </a:lnTo>
                <a:cubicBezTo>
                  <a:pt x="145241" y="0"/>
                  <a:pt x="150019" y="4777"/>
                  <a:pt x="150019" y="10716"/>
                </a:cubicBezTo>
                <a:lnTo>
                  <a:pt x="150019" y="35719"/>
                </a:lnTo>
                <a:lnTo>
                  <a:pt x="175022" y="35719"/>
                </a:lnTo>
                <a:cubicBezTo>
                  <a:pt x="180960" y="35719"/>
                  <a:pt x="185738" y="40496"/>
                  <a:pt x="185738" y="46434"/>
                </a:cubicBezTo>
                <a:lnTo>
                  <a:pt x="185738" y="67866"/>
                </a:lnTo>
                <a:cubicBezTo>
                  <a:pt x="185738" y="73804"/>
                  <a:pt x="180960" y="78581"/>
                  <a:pt x="175022" y="78581"/>
                </a:cubicBezTo>
                <a:lnTo>
                  <a:pt x="150019" y="78581"/>
                </a:lnTo>
                <a:lnTo>
                  <a:pt x="150019" y="103584"/>
                </a:lnTo>
                <a:cubicBezTo>
                  <a:pt x="150019" y="109523"/>
                  <a:pt x="145241" y="114300"/>
                  <a:pt x="139303" y="114300"/>
                </a:cubicBezTo>
                <a:lnTo>
                  <a:pt x="117872" y="114300"/>
                </a:lnTo>
                <a:cubicBezTo>
                  <a:pt x="111934" y="114300"/>
                  <a:pt x="107156" y="109523"/>
                  <a:pt x="107156" y="103584"/>
                </a:cubicBezTo>
                <a:lnTo>
                  <a:pt x="107156" y="78581"/>
                </a:lnTo>
                <a:lnTo>
                  <a:pt x="82153" y="78581"/>
                </a:lnTo>
                <a:cubicBezTo>
                  <a:pt x="76215" y="78581"/>
                  <a:pt x="71438" y="73804"/>
                  <a:pt x="71438" y="67866"/>
                </a:cubicBezTo>
                <a:lnTo>
                  <a:pt x="71438" y="46434"/>
                </a:lnTo>
                <a:cubicBezTo>
                  <a:pt x="71438" y="40496"/>
                  <a:pt x="76215" y="35719"/>
                  <a:pt x="82153" y="35719"/>
                </a:cubicBezTo>
                <a:lnTo>
                  <a:pt x="107156" y="35719"/>
                </a:lnTo>
                <a:lnTo>
                  <a:pt x="107156" y="10716"/>
                </a:lnTo>
                <a:close/>
                <a:moveTo>
                  <a:pt x="29781" y="171450"/>
                </a:moveTo>
                <a:lnTo>
                  <a:pt x="48756" y="152474"/>
                </a:lnTo>
                <a:cubicBezTo>
                  <a:pt x="59472" y="141759"/>
                  <a:pt x="74027" y="135731"/>
                  <a:pt x="89163" y="135731"/>
                </a:cubicBezTo>
                <a:lnTo>
                  <a:pt x="157163" y="135731"/>
                </a:lnTo>
                <a:cubicBezTo>
                  <a:pt x="165065" y="135731"/>
                  <a:pt x="171450" y="142116"/>
                  <a:pt x="171450" y="150019"/>
                </a:cubicBezTo>
                <a:cubicBezTo>
                  <a:pt x="171450" y="157922"/>
                  <a:pt x="165065" y="164306"/>
                  <a:pt x="157163" y="164306"/>
                </a:cubicBezTo>
                <a:lnTo>
                  <a:pt x="125016" y="164306"/>
                </a:lnTo>
                <a:cubicBezTo>
                  <a:pt x="119077" y="164306"/>
                  <a:pt x="114300" y="169084"/>
                  <a:pt x="114300" y="175022"/>
                </a:cubicBezTo>
                <a:cubicBezTo>
                  <a:pt x="114300" y="180960"/>
                  <a:pt x="119077" y="185738"/>
                  <a:pt x="125016" y="185738"/>
                </a:cubicBezTo>
                <a:lnTo>
                  <a:pt x="175290" y="185738"/>
                </a:lnTo>
                <a:lnTo>
                  <a:pt x="228734" y="146358"/>
                </a:lnTo>
                <a:cubicBezTo>
                  <a:pt x="236681" y="140509"/>
                  <a:pt x="247843" y="142205"/>
                  <a:pt x="253692" y="150153"/>
                </a:cubicBezTo>
                <a:cubicBezTo>
                  <a:pt x="259541" y="158100"/>
                  <a:pt x="257845" y="169262"/>
                  <a:pt x="249897" y="175111"/>
                </a:cubicBezTo>
                <a:lnTo>
                  <a:pt x="193372" y="216768"/>
                </a:lnTo>
                <a:cubicBezTo>
                  <a:pt x="182925" y="224448"/>
                  <a:pt x="170334" y="228600"/>
                  <a:pt x="157341" y="228600"/>
                </a:cubicBezTo>
                <a:lnTo>
                  <a:pt x="14288" y="228600"/>
                </a:lnTo>
                <a:cubicBezTo>
                  <a:pt x="6385" y="228600"/>
                  <a:pt x="0" y="222215"/>
                  <a:pt x="0" y="214313"/>
                </a:cubicBezTo>
                <a:lnTo>
                  <a:pt x="0" y="185738"/>
                </a:lnTo>
                <a:cubicBezTo>
                  <a:pt x="0" y="177835"/>
                  <a:pt x="6385" y="171450"/>
                  <a:pt x="14288" y="171450"/>
                </a:cubicBezTo>
                <a:lnTo>
                  <a:pt x="29781" y="17145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6" name="Text 34"/>
          <p:cNvSpPr/>
          <p:nvPr/>
        </p:nvSpPr>
        <p:spPr>
          <a:xfrm>
            <a:off x="9761220" y="1752600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Asistenți Familie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742170" y="2019300"/>
            <a:ext cx="1971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62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10314623" y="2392561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63877" y="5179"/>
                </a:moveTo>
                <a:cubicBezTo>
                  <a:pt x="60156" y="1459"/>
                  <a:pt x="54114" y="1459"/>
                  <a:pt x="50393" y="5179"/>
                </a:cubicBezTo>
                <a:lnTo>
                  <a:pt x="2768" y="52804"/>
                </a:lnTo>
                <a:cubicBezTo>
                  <a:pt x="-952" y="56525"/>
                  <a:pt x="-952" y="62567"/>
                  <a:pt x="2768" y="66288"/>
                </a:cubicBezTo>
                <a:cubicBezTo>
                  <a:pt x="6489" y="70009"/>
                  <a:pt x="12531" y="70009"/>
                  <a:pt x="16252" y="66288"/>
                </a:cubicBezTo>
                <a:lnTo>
                  <a:pt x="47625" y="34915"/>
                </a:lnTo>
                <a:lnTo>
                  <a:pt x="47625" y="145256"/>
                </a:lnTo>
                <a:cubicBezTo>
                  <a:pt x="47625" y="150525"/>
                  <a:pt x="51881" y="154781"/>
                  <a:pt x="57150" y="154781"/>
                </a:cubicBezTo>
                <a:cubicBezTo>
                  <a:pt x="62419" y="154781"/>
                  <a:pt x="66675" y="150525"/>
                  <a:pt x="66675" y="145256"/>
                </a:cubicBezTo>
                <a:lnTo>
                  <a:pt x="66675" y="34915"/>
                </a:lnTo>
                <a:lnTo>
                  <a:pt x="98048" y="66288"/>
                </a:lnTo>
                <a:cubicBezTo>
                  <a:pt x="101769" y="70009"/>
                  <a:pt x="107811" y="70009"/>
                  <a:pt x="111532" y="66288"/>
                </a:cubicBezTo>
                <a:cubicBezTo>
                  <a:pt x="115253" y="62567"/>
                  <a:pt x="115253" y="56525"/>
                  <a:pt x="111532" y="52804"/>
                </a:cubicBezTo>
                <a:lnTo>
                  <a:pt x="63907" y="5179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9" name="Text 37"/>
          <p:cNvSpPr/>
          <p:nvPr/>
        </p:nvSpPr>
        <p:spPr>
          <a:xfrm>
            <a:off x="9951720" y="2362081"/>
            <a:ext cx="174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+1 vs 2024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81000" y="2895481"/>
            <a:ext cx="6629400" cy="3581400"/>
          </a:xfrm>
          <a:custGeom>
            <a:avLst/>
            <a:gdLst/>
            <a:ahLst/>
            <a:cxnLst/>
            <a:rect l="l" t="t" r="r" b="b"/>
            <a:pathLst>
              <a:path w="6629400" h="3581400">
                <a:moveTo>
                  <a:pt x="76212" y="0"/>
                </a:moveTo>
                <a:lnTo>
                  <a:pt x="6553188" y="0"/>
                </a:lnTo>
                <a:cubicBezTo>
                  <a:pt x="6595279" y="0"/>
                  <a:pt x="6629400" y="34121"/>
                  <a:pt x="6629400" y="76212"/>
                </a:cubicBezTo>
                <a:lnTo>
                  <a:pt x="6629400" y="3505188"/>
                </a:lnTo>
                <a:cubicBezTo>
                  <a:pt x="6629400" y="3547279"/>
                  <a:pt x="6595279" y="3581400"/>
                  <a:pt x="6553188" y="3581400"/>
                </a:cubicBezTo>
                <a:lnTo>
                  <a:pt x="76212" y="3581400"/>
                </a:lnTo>
                <a:cubicBezTo>
                  <a:pt x="34121" y="3581400"/>
                  <a:pt x="0" y="3547279"/>
                  <a:pt x="0" y="3505188"/>
                </a:cubicBezTo>
                <a:lnTo>
                  <a:pt x="0" y="76212"/>
                </a:lnTo>
                <a:cubicBezTo>
                  <a:pt x="0" y="34150"/>
                  <a:pt x="34150" y="0"/>
                  <a:pt x="76212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528638" y="3085981"/>
            <a:ext cx="6334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Evoluția Personalului Medical</a:t>
            </a:r>
            <a:endParaRPr lang="en-US" sz="1600" dirty="0"/>
          </a:p>
        </p:txBody>
      </p:sp>
      <p:pic>
        <p:nvPicPr>
          <p:cNvPr id="42" name="Image 0" descr="https://kimi-img.moonshot.cn/pub/slides/26-02-23-02:51:30-d6dl0clrnuile64du2h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3466981"/>
            <a:ext cx="6248400" cy="2819400"/>
          </a:xfrm>
          <a:prstGeom prst="roundRect">
            <a:avLst>
              <a:gd name="adj" fmla="val 0"/>
            </a:avLst>
          </a:prstGeom>
        </p:spPr>
      </p:pic>
      <p:sp>
        <p:nvSpPr>
          <p:cNvPr id="43" name="Shape 40"/>
          <p:cNvSpPr/>
          <p:nvPr/>
        </p:nvSpPr>
        <p:spPr>
          <a:xfrm>
            <a:off x="7239000" y="2895481"/>
            <a:ext cx="4572000" cy="3581400"/>
          </a:xfrm>
          <a:custGeom>
            <a:avLst/>
            <a:gdLst/>
            <a:ahLst/>
            <a:cxnLst/>
            <a:rect l="l" t="t" r="r" b="b"/>
            <a:pathLst>
              <a:path w="4572000" h="3581400">
                <a:moveTo>
                  <a:pt x="76212" y="0"/>
                </a:moveTo>
                <a:lnTo>
                  <a:pt x="4495788" y="0"/>
                </a:lnTo>
                <a:cubicBezTo>
                  <a:pt x="4537879" y="0"/>
                  <a:pt x="4572000" y="34121"/>
                  <a:pt x="4572000" y="76212"/>
                </a:cubicBezTo>
                <a:lnTo>
                  <a:pt x="4572000" y="3505188"/>
                </a:lnTo>
                <a:cubicBezTo>
                  <a:pt x="4572000" y="3547279"/>
                  <a:pt x="4537879" y="3581400"/>
                  <a:pt x="4495788" y="3581400"/>
                </a:cubicBezTo>
                <a:lnTo>
                  <a:pt x="76212" y="3581400"/>
                </a:lnTo>
                <a:cubicBezTo>
                  <a:pt x="34121" y="3581400"/>
                  <a:pt x="0" y="3547279"/>
                  <a:pt x="0" y="3505188"/>
                </a:cubicBezTo>
                <a:lnTo>
                  <a:pt x="0" y="76212"/>
                </a:lnTo>
                <a:cubicBezTo>
                  <a:pt x="0" y="34150"/>
                  <a:pt x="34150" y="0"/>
                  <a:pt x="76212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44" name="Text 41"/>
          <p:cNvSpPr/>
          <p:nvPr/>
        </p:nvSpPr>
        <p:spPr>
          <a:xfrm>
            <a:off x="7429500" y="3085981"/>
            <a:ext cx="4276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Comparație Detaliată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7429500" y="3775591"/>
            <a:ext cx="4191000" cy="7620"/>
          </a:xfrm>
          <a:custGeom>
            <a:avLst/>
            <a:gdLst/>
            <a:ahLst/>
            <a:cxnLst/>
            <a:rect l="l" t="t" r="r" b="b"/>
            <a:pathLst>
              <a:path w="4191000" h="7620">
                <a:moveTo>
                  <a:pt x="0" y="0"/>
                </a:moveTo>
                <a:lnTo>
                  <a:pt x="4191000" y="0"/>
                </a:lnTo>
                <a:lnTo>
                  <a:pt x="419100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D99AE">
              <a:alpha val="30196"/>
            </a:srgbClr>
          </a:solidFill>
          <a:ln/>
        </p:spPr>
      </p:sp>
      <p:sp>
        <p:nvSpPr>
          <p:cNvPr id="46" name="Text 43"/>
          <p:cNvSpPr/>
          <p:nvPr/>
        </p:nvSpPr>
        <p:spPr>
          <a:xfrm>
            <a:off x="7391400" y="3466981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Categorie</a:t>
            </a:r>
            <a:endParaRPr lang="en-US" sz="1600" dirty="0"/>
          </a:p>
        </p:txBody>
      </p:sp>
      <p:sp>
        <p:nvSpPr>
          <p:cNvPr id="47" name="Text 44"/>
          <p:cNvSpPr/>
          <p:nvPr/>
        </p:nvSpPr>
        <p:spPr>
          <a:xfrm>
            <a:off x="8813721" y="3466981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2024</a:t>
            </a:r>
            <a:endParaRPr lang="en-US" sz="1600" dirty="0"/>
          </a:p>
        </p:txBody>
      </p:sp>
      <p:sp>
        <p:nvSpPr>
          <p:cNvPr id="48" name="Text 45"/>
          <p:cNvSpPr/>
          <p:nvPr/>
        </p:nvSpPr>
        <p:spPr>
          <a:xfrm>
            <a:off x="10236160" y="3466981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2025</a:t>
            </a:r>
            <a:endParaRPr lang="en-US" sz="1600" dirty="0"/>
          </a:p>
        </p:txBody>
      </p:sp>
      <p:sp>
        <p:nvSpPr>
          <p:cNvPr id="49" name="Shape 46"/>
          <p:cNvSpPr/>
          <p:nvPr/>
        </p:nvSpPr>
        <p:spPr>
          <a:xfrm>
            <a:off x="7429500" y="4240412"/>
            <a:ext cx="4191000" cy="7620"/>
          </a:xfrm>
          <a:custGeom>
            <a:avLst/>
            <a:gdLst/>
            <a:ahLst/>
            <a:cxnLst/>
            <a:rect l="l" t="t" r="r" b="b"/>
            <a:pathLst>
              <a:path w="4191000" h="7620">
                <a:moveTo>
                  <a:pt x="0" y="0"/>
                </a:moveTo>
                <a:lnTo>
                  <a:pt x="4191000" y="0"/>
                </a:lnTo>
                <a:lnTo>
                  <a:pt x="419100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D99AE">
              <a:alpha val="10196"/>
            </a:srgbClr>
          </a:solidFill>
          <a:ln/>
        </p:spPr>
      </p:sp>
      <p:sp>
        <p:nvSpPr>
          <p:cNvPr id="50" name="Text 47"/>
          <p:cNvSpPr/>
          <p:nvPr/>
        </p:nvSpPr>
        <p:spPr>
          <a:xfrm>
            <a:off x="7429500" y="3931802"/>
            <a:ext cx="1419225" cy="228600"/>
          </a:xfrm>
          <a:prstGeom prst="rect">
            <a:avLst/>
          </a:prstGeom>
          <a:noFill/>
          <a:ln/>
        </p:spPr>
        <p:txBody>
          <a:bodyPr wrap="square" lIns="7620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Total Angajați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8813721" y="3931802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187</a:t>
            </a:r>
            <a:endParaRPr lang="en-US" sz="1600" dirty="0"/>
          </a:p>
        </p:txBody>
      </p:sp>
      <p:sp>
        <p:nvSpPr>
          <p:cNvPr id="52" name="Text 49"/>
          <p:cNvSpPr/>
          <p:nvPr/>
        </p:nvSpPr>
        <p:spPr>
          <a:xfrm>
            <a:off x="10236160" y="3931802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195</a:t>
            </a:r>
            <a:endParaRPr lang="en-US" sz="1600" dirty="0"/>
          </a:p>
        </p:txBody>
      </p:sp>
      <p:sp>
        <p:nvSpPr>
          <p:cNvPr id="53" name="Shape 50"/>
          <p:cNvSpPr/>
          <p:nvPr/>
        </p:nvSpPr>
        <p:spPr>
          <a:xfrm>
            <a:off x="7429500" y="4629032"/>
            <a:ext cx="4191000" cy="7620"/>
          </a:xfrm>
          <a:custGeom>
            <a:avLst/>
            <a:gdLst/>
            <a:ahLst/>
            <a:cxnLst/>
            <a:rect l="l" t="t" r="r" b="b"/>
            <a:pathLst>
              <a:path w="4191000" h="7620">
                <a:moveTo>
                  <a:pt x="0" y="0"/>
                </a:moveTo>
                <a:lnTo>
                  <a:pt x="4191000" y="0"/>
                </a:lnTo>
                <a:lnTo>
                  <a:pt x="419100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D99AE">
              <a:alpha val="10196"/>
            </a:srgbClr>
          </a:solidFill>
          <a:ln/>
        </p:spPr>
      </p:sp>
      <p:sp>
        <p:nvSpPr>
          <p:cNvPr id="54" name="Text 51"/>
          <p:cNvSpPr/>
          <p:nvPr/>
        </p:nvSpPr>
        <p:spPr>
          <a:xfrm>
            <a:off x="7429500" y="4320422"/>
            <a:ext cx="1419225" cy="228600"/>
          </a:xfrm>
          <a:prstGeom prst="rect">
            <a:avLst/>
          </a:prstGeom>
          <a:noFill/>
          <a:ln/>
        </p:spPr>
        <p:txBody>
          <a:bodyPr wrap="square" lIns="7620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Medici</a:t>
            </a:r>
            <a:endParaRPr lang="en-US" sz="1600" dirty="0"/>
          </a:p>
        </p:txBody>
      </p:sp>
      <p:sp>
        <p:nvSpPr>
          <p:cNvPr id="55" name="Text 52"/>
          <p:cNvSpPr/>
          <p:nvPr/>
        </p:nvSpPr>
        <p:spPr>
          <a:xfrm>
            <a:off x="8813721" y="4320422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33</a:t>
            </a:r>
            <a:endParaRPr lang="en-US" sz="1600" dirty="0"/>
          </a:p>
        </p:txBody>
      </p:sp>
      <p:sp>
        <p:nvSpPr>
          <p:cNvPr id="56" name="Text 53"/>
          <p:cNvSpPr/>
          <p:nvPr/>
        </p:nvSpPr>
        <p:spPr>
          <a:xfrm>
            <a:off x="10236160" y="4320422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37</a:t>
            </a:r>
            <a:endParaRPr lang="en-US" sz="1600" dirty="0"/>
          </a:p>
        </p:txBody>
      </p:sp>
      <p:sp>
        <p:nvSpPr>
          <p:cNvPr id="57" name="Shape 54"/>
          <p:cNvSpPr/>
          <p:nvPr/>
        </p:nvSpPr>
        <p:spPr>
          <a:xfrm>
            <a:off x="7429500" y="5017650"/>
            <a:ext cx="4191000" cy="7620"/>
          </a:xfrm>
          <a:custGeom>
            <a:avLst/>
            <a:gdLst/>
            <a:ahLst/>
            <a:cxnLst/>
            <a:rect l="l" t="t" r="r" b="b"/>
            <a:pathLst>
              <a:path w="4191000" h="7620">
                <a:moveTo>
                  <a:pt x="0" y="0"/>
                </a:moveTo>
                <a:lnTo>
                  <a:pt x="4191000" y="0"/>
                </a:lnTo>
                <a:lnTo>
                  <a:pt x="419100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D99AE">
              <a:alpha val="10196"/>
            </a:srgbClr>
          </a:solidFill>
          <a:ln/>
        </p:spPr>
      </p:sp>
      <p:sp>
        <p:nvSpPr>
          <p:cNvPr id="58" name="Text 55"/>
          <p:cNvSpPr/>
          <p:nvPr/>
        </p:nvSpPr>
        <p:spPr>
          <a:xfrm>
            <a:off x="7429500" y="4709040"/>
            <a:ext cx="1419225" cy="228600"/>
          </a:xfrm>
          <a:prstGeom prst="rect">
            <a:avLst/>
          </a:prstGeom>
          <a:noFill/>
          <a:ln/>
        </p:spPr>
        <p:txBody>
          <a:bodyPr wrap="square" lIns="7620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Medici Familie</a:t>
            </a:r>
            <a:endParaRPr lang="en-US" sz="1600" dirty="0"/>
          </a:p>
        </p:txBody>
      </p:sp>
      <p:sp>
        <p:nvSpPr>
          <p:cNvPr id="59" name="Text 56"/>
          <p:cNvSpPr/>
          <p:nvPr/>
        </p:nvSpPr>
        <p:spPr>
          <a:xfrm>
            <a:off x="8813721" y="4709040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</a:t>
            </a:r>
            <a:endParaRPr lang="en-US" sz="1600" dirty="0"/>
          </a:p>
        </p:txBody>
      </p:sp>
      <p:sp>
        <p:nvSpPr>
          <p:cNvPr id="60" name="Text 57"/>
          <p:cNvSpPr/>
          <p:nvPr/>
        </p:nvSpPr>
        <p:spPr>
          <a:xfrm>
            <a:off x="10236160" y="4709040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24</a:t>
            </a:r>
            <a:endParaRPr lang="en-US" sz="1600" dirty="0"/>
          </a:p>
        </p:txBody>
      </p:sp>
      <p:sp>
        <p:nvSpPr>
          <p:cNvPr id="61" name="Shape 58"/>
          <p:cNvSpPr/>
          <p:nvPr/>
        </p:nvSpPr>
        <p:spPr>
          <a:xfrm>
            <a:off x="7429500" y="5406271"/>
            <a:ext cx="4191000" cy="7620"/>
          </a:xfrm>
          <a:custGeom>
            <a:avLst/>
            <a:gdLst/>
            <a:ahLst/>
            <a:cxnLst/>
            <a:rect l="l" t="t" r="r" b="b"/>
            <a:pathLst>
              <a:path w="4191000" h="7620">
                <a:moveTo>
                  <a:pt x="0" y="0"/>
                </a:moveTo>
                <a:lnTo>
                  <a:pt x="4191000" y="0"/>
                </a:lnTo>
                <a:lnTo>
                  <a:pt x="419100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D99AE">
              <a:alpha val="10196"/>
            </a:srgbClr>
          </a:solidFill>
          <a:ln/>
        </p:spPr>
      </p:sp>
      <p:sp>
        <p:nvSpPr>
          <p:cNvPr id="62" name="Text 59"/>
          <p:cNvSpPr/>
          <p:nvPr/>
        </p:nvSpPr>
        <p:spPr>
          <a:xfrm>
            <a:off x="7429500" y="5097661"/>
            <a:ext cx="1419225" cy="228600"/>
          </a:xfrm>
          <a:prstGeom prst="rect">
            <a:avLst/>
          </a:prstGeom>
          <a:noFill/>
          <a:ln/>
        </p:spPr>
        <p:txBody>
          <a:bodyPr wrap="square" lIns="7620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Asistenți Medicali</a:t>
            </a:r>
            <a:endParaRPr lang="en-US" sz="1600" dirty="0"/>
          </a:p>
        </p:txBody>
      </p:sp>
      <p:sp>
        <p:nvSpPr>
          <p:cNvPr id="63" name="Text 60"/>
          <p:cNvSpPr/>
          <p:nvPr/>
        </p:nvSpPr>
        <p:spPr>
          <a:xfrm>
            <a:off x="8813721" y="5097661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105</a:t>
            </a:r>
            <a:endParaRPr lang="en-US" sz="1600" dirty="0"/>
          </a:p>
        </p:txBody>
      </p:sp>
      <p:sp>
        <p:nvSpPr>
          <p:cNvPr id="64" name="Text 61"/>
          <p:cNvSpPr/>
          <p:nvPr/>
        </p:nvSpPr>
        <p:spPr>
          <a:xfrm>
            <a:off x="10236160" y="5097661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103</a:t>
            </a:r>
            <a:endParaRPr lang="en-US" sz="1600" dirty="0"/>
          </a:p>
        </p:txBody>
      </p:sp>
      <p:sp>
        <p:nvSpPr>
          <p:cNvPr id="65" name="Text 62"/>
          <p:cNvSpPr/>
          <p:nvPr/>
        </p:nvSpPr>
        <p:spPr>
          <a:xfrm>
            <a:off x="7429500" y="5486281"/>
            <a:ext cx="1419225" cy="228600"/>
          </a:xfrm>
          <a:prstGeom prst="rect">
            <a:avLst/>
          </a:prstGeom>
          <a:noFill/>
          <a:ln/>
        </p:spPr>
        <p:txBody>
          <a:bodyPr wrap="square" lIns="7620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Asistenți Familie</a:t>
            </a:r>
            <a:endParaRPr lang="en-US" sz="1600" dirty="0"/>
          </a:p>
        </p:txBody>
      </p:sp>
      <p:sp>
        <p:nvSpPr>
          <p:cNvPr id="66" name="Text 63"/>
          <p:cNvSpPr/>
          <p:nvPr/>
        </p:nvSpPr>
        <p:spPr>
          <a:xfrm>
            <a:off x="8813721" y="5486281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61</a:t>
            </a:r>
            <a:endParaRPr lang="en-US" sz="1600" dirty="0"/>
          </a:p>
        </p:txBody>
      </p:sp>
      <p:sp>
        <p:nvSpPr>
          <p:cNvPr id="67" name="Text 64"/>
          <p:cNvSpPr/>
          <p:nvPr/>
        </p:nvSpPr>
        <p:spPr>
          <a:xfrm>
            <a:off x="10236160" y="5486281"/>
            <a:ext cx="1419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62</a:t>
            </a:r>
            <a:endParaRPr lang="en-US" sz="1600" dirty="0"/>
          </a:p>
        </p:txBody>
      </p:sp>
      <p:sp>
        <p:nvSpPr>
          <p:cNvPr id="68" name="Shape 65"/>
          <p:cNvSpPr/>
          <p:nvPr/>
        </p:nvSpPr>
        <p:spPr>
          <a:xfrm>
            <a:off x="7448550" y="5981581"/>
            <a:ext cx="4171950" cy="685800"/>
          </a:xfrm>
          <a:custGeom>
            <a:avLst/>
            <a:gdLst/>
            <a:ahLst/>
            <a:cxnLst/>
            <a:rect l="l" t="t" r="r" b="b"/>
            <a:pathLst>
              <a:path w="4171950" h="685800">
                <a:moveTo>
                  <a:pt x="0" y="0"/>
                </a:moveTo>
                <a:lnTo>
                  <a:pt x="4133847" y="0"/>
                </a:lnTo>
                <a:cubicBezTo>
                  <a:pt x="4154891" y="0"/>
                  <a:pt x="4171950" y="17059"/>
                  <a:pt x="4171950" y="38103"/>
                </a:cubicBezTo>
                <a:lnTo>
                  <a:pt x="4171950" y="647697"/>
                </a:lnTo>
                <a:cubicBezTo>
                  <a:pt x="4171950" y="668741"/>
                  <a:pt x="4154891" y="685800"/>
                  <a:pt x="4133847" y="685800"/>
                </a:cubicBez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69" name="Shape 66"/>
          <p:cNvSpPr/>
          <p:nvPr/>
        </p:nvSpPr>
        <p:spPr>
          <a:xfrm>
            <a:off x="7448550" y="5981581"/>
            <a:ext cx="38100" cy="685800"/>
          </a:xfrm>
          <a:custGeom>
            <a:avLst/>
            <a:gdLst/>
            <a:ahLst/>
            <a:cxnLst/>
            <a:rect l="l" t="t" r="r" b="b"/>
            <a:pathLst>
              <a:path w="38100" h="685800">
                <a:moveTo>
                  <a:pt x="0" y="0"/>
                </a:moveTo>
                <a:lnTo>
                  <a:pt x="38100" y="0"/>
                </a:lnTo>
                <a:lnTo>
                  <a:pt x="381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0" name="Text 67"/>
          <p:cNvSpPr/>
          <p:nvPr/>
        </p:nvSpPr>
        <p:spPr>
          <a:xfrm>
            <a:off x="7581900" y="6095881"/>
            <a:ext cx="4000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Notă:</a:t>
            </a:r>
            <a:r>
              <a:rPr lang="en-US" sz="1200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În 2025 au fost angajați 6 medici (inclusiv 1 tânăr specialist cu îndreptare MS) și 6 asistenți medicali.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8954" y="318954"/>
            <a:ext cx="11617884" cy="1913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5" b="1" kern="0" spc="50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 • RESURSE UMANE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8954" y="574116"/>
            <a:ext cx="11697622" cy="3189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6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Asigurarea Populației cu Personal Medical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8954" y="988756"/>
            <a:ext cx="765489" cy="31895"/>
          </a:xfrm>
          <a:custGeom>
            <a:avLst/>
            <a:gdLst/>
            <a:ahLst/>
            <a:cxnLst/>
            <a:rect l="l" t="t" r="r" b="b"/>
            <a:pathLst>
              <a:path w="765489" h="31895">
                <a:moveTo>
                  <a:pt x="0" y="0"/>
                </a:moveTo>
                <a:lnTo>
                  <a:pt x="765489" y="0"/>
                </a:lnTo>
                <a:lnTo>
                  <a:pt x="765489" y="31895"/>
                </a:lnTo>
                <a:lnTo>
                  <a:pt x="0" y="31895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18954" y="1148233"/>
            <a:ext cx="5677373" cy="3061954"/>
          </a:xfrm>
          <a:custGeom>
            <a:avLst/>
            <a:gdLst/>
            <a:ahLst/>
            <a:cxnLst/>
            <a:rect l="l" t="t" r="r" b="b"/>
            <a:pathLst>
              <a:path w="5677373" h="3061954">
                <a:moveTo>
                  <a:pt x="63781" y="0"/>
                </a:moveTo>
                <a:lnTo>
                  <a:pt x="5613593" y="0"/>
                </a:lnTo>
                <a:cubicBezTo>
                  <a:pt x="5648818" y="0"/>
                  <a:pt x="5677373" y="28556"/>
                  <a:pt x="5677373" y="63781"/>
                </a:cubicBezTo>
                <a:lnTo>
                  <a:pt x="5677373" y="2998174"/>
                </a:lnTo>
                <a:cubicBezTo>
                  <a:pt x="5677373" y="3033399"/>
                  <a:pt x="5648818" y="3061954"/>
                  <a:pt x="5613593" y="3061954"/>
                </a:cubicBezTo>
                <a:lnTo>
                  <a:pt x="63781" y="3061954"/>
                </a:lnTo>
                <a:cubicBezTo>
                  <a:pt x="28556" y="3061954"/>
                  <a:pt x="0" y="3033399"/>
                  <a:pt x="0" y="2998174"/>
                </a:cubicBezTo>
                <a:lnTo>
                  <a:pt x="0" y="63781"/>
                </a:lnTo>
                <a:cubicBezTo>
                  <a:pt x="0" y="28579"/>
                  <a:pt x="28579" y="0"/>
                  <a:pt x="63781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438561" y="1307710"/>
            <a:ext cx="5438158" cy="22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6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Medici de Familie (la 10000 locuitori)</a:t>
            </a:r>
            <a:endParaRPr lang="en-US" sz="1600" dirty="0"/>
          </a:p>
        </p:txBody>
      </p:sp>
      <p:pic>
        <p:nvPicPr>
          <p:cNvPr id="7" name="Image 0" descr="https://kimi-img.moonshot.cn/pub/slides/26-02-23-02:51:30-d6dl0cjdjm8icgqbq2dg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8430" y="1658559"/>
            <a:ext cx="4369664" cy="2392152"/>
          </a:xfrm>
          <a:prstGeom prst="roundRect">
            <a:avLst>
              <a:gd name="adj" fmla="val 0"/>
            </a:avLst>
          </a:prstGeom>
        </p:spPr>
      </p:pic>
      <p:sp>
        <p:nvSpPr>
          <p:cNvPr id="8" name="Shape 5"/>
          <p:cNvSpPr/>
          <p:nvPr/>
        </p:nvSpPr>
        <p:spPr>
          <a:xfrm>
            <a:off x="6191188" y="1148233"/>
            <a:ext cx="5677373" cy="3061954"/>
          </a:xfrm>
          <a:custGeom>
            <a:avLst/>
            <a:gdLst/>
            <a:ahLst/>
            <a:cxnLst/>
            <a:rect l="l" t="t" r="r" b="b"/>
            <a:pathLst>
              <a:path w="5677373" h="3061954">
                <a:moveTo>
                  <a:pt x="63781" y="0"/>
                </a:moveTo>
                <a:lnTo>
                  <a:pt x="5613593" y="0"/>
                </a:lnTo>
                <a:cubicBezTo>
                  <a:pt x="5648818" y="0"/>
                  <a:pt x="5677373" y="28556"/>
                  <a:pt x="5677373" y="63781"/>
                </a:cubicBezTo>
                <a:lnTo>
                  <a:pt x="5677373" y="2998174"/>
                </a:lnTo>
                <a:cubicBezTo>
                  <a:pt x="5677373" y="3033399"/>
                  <a:pt x="5648818" y="3061954"/>
                  <a:pt x="5613593" y="3061954"/>
                </a:cubicBezTo>
                <a:lnTo>
                  <a:pt x="63781" y="3061954"/>
                </a:lnTo>
                <a:cubicBezTo>
                  <a:pt x="28556" y="3061954"/>
                  <a:pt x="0" y="3033399"/>
                  <a:pt x="0" y="2998174"/>
                </a:cubicBezTo>
                <a:lnTo>
                  <a:pt x="0" y="63781"/>
                </a:lnTo>
                <a:cubicBezTo>
                  <a:pt x="0" y="28579"/>
                  <a:pt x="28579" y="0"/>
                  <a:pt x="63781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310795" y="1307710"/>
            <a:ext cx="5438158" cy="22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6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Asistenți Medicali de Familie (la 10000 locuitori)</a:t>
            </a:r>
            <a:endParaRPr lang="en-US" sz="1600" dirty="0"/>
          </a:p>
        </p:txBody>
      </p:sp>
      <p:pic>
        <p:nvPicPr>
          <p:cNvPr id="10" name="Image 1" descr="https://kimi-img.moonshot.cn/pub/slides/26-02-23-02:51:30-d6dl0clrnuile64du2hg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0664" y="1658559"/>
            <a:ext cx="4369664" cy="2392152"/>
          </a:xfrm>
          <a:prstGeom prst="roundRect">
            <a:avLst>
              <a:gd name="adj" fmla="val 0"/>
            </a:avLst>
          </a:prstGeom>
        </p:spPr>
      </p:pic>
      <p:sp>
        <p:nvSpPr>
          <p:cNvPr id="11" name="Shape 7"/>
          <p:cNvSpPr/>
          <p:nvPr/>
        </p:nvSpPr>
        <p:spPr>
          <a:xfrm>
            <a:off x="318954" y="4337768"/>
            <a:ext cx="11554093" cy="2200780"/>
          </a:xfrm>
          <a:custGeom>
            <a:avLst/>
            <a:gdLst/>
            <a:ahLst/>
            <a:cxnLst/>
            <a:rect l="l" t="t" r="r" b="b"/>
            <a:pathLst>
              <a:path w="11554093" h="2200780">
                <a:moveTo>
                  <a:pt x="63801" y="0"/>
                </a:moveTo>
                <a:lnTo>
                  <a:pt x="11490292" y="0"/>
                </a:lnTo>
                <a:cubicBezTo>
                  <a:pt x="11525528" y="0"/>
                  <a:pt x="11554093" y="28565"/>
                  <a:pt x="11554093" y="63801"/>
                </a:cubicBezTo>
                <a:lnTo>
                  <a:pt x="11554093" y="2136979"/>
                </a:lnTo>
                <a:cubicBezTo>
                  <a:pt x="11554093" y="2172215"/>
                  <a:pt x="11525528" y="2200780"/>
                  <a:pt x="11490292" y="2200780"/>
                </a:cubicBezTo>
                <a:lnTo>
                  <a:pt x="63801" y="2200780"/>
                </a:lnTo>
                <a:cubicBezTo>
                  <a:pt x="28565" y="2200780"/>
                  <a:pt x="0" y="2172215"/>
                  <a:pt x="0" y="2136979"/>
                </a:cubicBezTo>
                <a:lnTo>
                  <a:pt x="0" y="63801"/>
                </a:lnTo>
                <a:cubicBezTo>
                  <a:pt x="0" y="28588"/>
                  <a:pt x="28588" y="0"/>
                  <a:pt x="63801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446535" y="4465350"/>
            <a:ext cx="11378668" cy="22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6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Necesitatea de Personal Medical</a:t>
            </a:r>
            <a:endParaRPr lang="en-US" sz="1600" dirty="0"/>
          </a:p>
        </p:txBody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65303"/>
              </p:ext>
            </p:extLst>
          </p:nvPr>
        </p:nvGraphicFramePr>
        <p:xfrm>
          <a:off x="446535" y="4784303"/>
          <a:ext cx="5549792" cy="1626665"/>
        </p:xfrm>
        <a:graphic>
          <a:graphicData uri="http://schemas.openxmlformats.org/drawingml/2006/table">
            <a:tbl>
              <a:tblPr/>
              <a:tblGrid>
                <a:gridCol w="350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333"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Medici de Familie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2024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2025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33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Funcții scriptice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26,25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26,5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C0A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33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Funcții ocupate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25,5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25,5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33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Persoane fizice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19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24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33">
                <a:tc>
                  <a:txBody>
                    <a:bodyPr/>
                    <a:lstStyle/>
                    <a:p>
                      <a:r>
                        <a:rPr lang="en-US" sz="10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Necesitate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7,5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C0A062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2,25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191188" y="4784303"/>
          <a:ext cx="5549791" cy="1626665"/>
        </p:xfrm>
        <a:graphic>
          <a:graphicData uri="http://schemas.openxmlformats.org/drawingml/2006/table">
            <a:tbl>
              <a:tblPr/>
              <a:tblGrid>
                <a:gridCol w="347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333">
                <a:tc>
                  <a:txBody>
                    <a:bodyPr/>
                    <a:lstStyle/>
                    <a:p>
                      <a:pPr algn="l"/>
                      <a:r>
                        <a:rPr lang="en-US" sz="10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Asistenți Medicali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8D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2024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8D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2025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20320" cap="flat" cmpd="sng" algn="ctr">
                      <a:solidFill>
                        <a:srgbClr val="8D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33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Funcții scriptice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8D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56,5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8D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57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20320" cap="flat" cmpd="sng" algn="ctr">
                      <a:solidFill>
                        <a:srgbClr val="8D99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33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Funcții ocupate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56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55,75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33">
                <a:tc>
                  <a:txBody>
                    <a:bodyPr/>
                    <a:lstStyle/>
                    <a:p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Persoane fizice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61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dirty="0">
                          <a:solidFill>
                            <a:srgbClr val="F0F0F0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62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33">
                <a:tc>
                  <a:txBody>
                    <a:bodyPr/>
                    <a:lstStyle/>
                    <a:p>
                      <a:r>
                        <a:rPr lang="en-US" sz="10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Necesitate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63791" marB="63791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-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>
                          <a:solidFill>
                            <a:srgbClr val="8D99AE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-</a:t>
                      </a:r>
                      <a:endParaRPr lang="en-US" sz="10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7729" y="337729"/>
            <a:ext cx="11584089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kern="0" spc="53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 • RESURSE UMANE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7729" y="607911"/>
            <a:ext cx="11668521" cy="337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93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Structura Personalului pe Vârstă și Calificare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7729" y="1046958"/>
            <a:ext cx="810548" cy="33773"/>
          </a:xfrm>
          <a:custGeom>
            <a:avLst/>
            <a:gdLst/>
            <a:ahLst/>
            <a:cxnLst/>
            <a:rect l="l" t="t" r="r" b="b"/>
            <a:pathLst>
              <a:path w="810548" h="33773">
                <a:moveTo>
                  <a:pt x="0" y="0"/>
                </a:moveTo>
                <a:lnTo>
                  <a:pt x="810548" y="0"/>
                </a:lnTo>
                <a:lnTo>
                  <a:pt x="810548" y="33773"/>
                </a:lnTo>
                <a:lnTo>
                  <a:pt x="0" y="33773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37729" y="1215823"/>
            <a:ext cx="5656953" cy="3782560"/>
          </a:xfrm>
          <a:custGeom>
            <a:avLst/>
            <a:gdLst/>
            <a:ahLst/>
            <a:cxnLst/>
            <a:rect l="l" t="t" r="r" b="b"/>
            <a:pathLst>
              <a:path w="5656953" h="3782560">
                <a:moveTo>
                  <a:pt x="67557" y="0"/>
                </a:moveTo>
                <a:lnTo>
                  <a:pt x="5589396" y="0"/>
                </a:lnTo>
                <a:cubicBezTo>
                  <a:pt x="5626707" y="0"/>
                  <a:pt x="5656953" y="30246"/>
                  <a:pt x="5656953" y="67557"/>
                </a:cubicBezTo>
                <a:lnTo>
                  <a:pt x="5656953" y="3715003"/>
                </a:lnTo>
                <a:cubicBezTo>
                  <a:pt x="5656953" y="3752313"/>
                  <a:pt x="5626707" y="3782560"/>
                  <a:pt x="5589396" y="3782560"/>
                </a:cubicBezTo>
                <a:lnTo>
                  <a:pt x="67557" y="3782560"/>
                </a:lnTo>
                <a:cubicBezTo>
                  <a:pt x="30246" y="3782560"/>
                  <a:pt x="0" y="3752313"/>
                  <a:pt x="0" y="3715003"/>
                </a:cubicBezTo>
                <a:lnTo>
                  <a:pt x="0" y="67557"/>
                </a:lnTo>
                <a:cubicBezTo>
                  <a:pt x="0" y="30271"/>
                  <a:pt x="30271" y="0"/>
                  <a:pt x="67557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464377" y="1384687"/>
            <a:ext cx="5403657" cy="236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3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Distribuția pe Grupe de Vârstă - Medici de Familie</a:t>
            </a:r>
            <a:endParaRPr lang="en-US" sz="1600" dirty="0"/>
          </a:p>
        </p:txBody>
      </p:sp>
      <p:pic>
        <p:nvPicPr>
          <p:cNvPr id="7" name="Image 0" descr="https://kimi-img.moonshot.cn/pub/slides/26-02-23-02:51:30-d6dl0clr1r8pgm3vj19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593" y="1756188"/>
            <a:ext cx="4626881" cy="2364100"/>
          </a:xfrm>
          <a:prstGeom prst="roundRect">
            <a:avLst>
              <a:gd name="adj" fmla="val 0"/>
            </a:avLst>
          </a:prstGeom>
        </p:spPr>
      </p:pic>
      <p:sp>
        <p:nvSpPr>
          <p:cNvPr id="8" name="Shape 5"/>
          <p:cNvSpPr/>
          <p:nvPr/>
        </p:nvSpPr>
        <p:spPr>
          <a:xfrm>
            <a:off x="523479" y="4221607"/>
            <a:ext cx="5302338" cy="607911"/>
          </a:xfrm>
          <a:custGeom>
            <a:avLst/>
            <a:gdLst/>
            <a:ahLst/>
            <a:cxnLst/>
            <a:rect l="l" t="t" r="r" b="b"/>
            <a:pathLst>
              <a:path w="5302338" h="607911">
                <a:moveTo>
                  <a:pt x="0" y="0"/>
                </a:moveTo>
                <a:lnTo>
                  <a:pt x="5268562" y="0"/>
                </a:lnTo>
                <a:cubicBezTo>
                  <a:pt x="5287216" y="0"/>
                  <a:pt x="5302338" y="15122"/>
                  <a:pt x="5302338" y="33776"/>
                </a:cubicBezTo>
                <a:lnTo>
                  <a:pt x="5302338" y="574136"/>
                </a:lnTo>
                <a:cubicBezTo>
                  <a:pt x="5302338" y="592790"/>
                  <a:pt x="5287216" y="607911"/>
                  <a:pt x="5268562" y="607911"/>
                </a:cubicBezTo>
                <a:lnTo>
                  <a:pt x="0" y="607911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523479" y="4221607"/>
            <a:ext cx="33773" cy="607911"/>
          </a:xfrm>
          <a:custGeom>
            <a:avLst/>
            <a:gdLst/>
            <a:ahLst/>
            <a:cxnLst/>
            <a:rect l="l" t="t" r="r" b="b"/>
            <a:pathLst>
              <a:path w="33773" h="607911">
                <a:moveTo>
                  <a:pt x="0" y="0"/>
                </a:moveTo>
                <a:lnTo>
                  <a:pt x="33773" y="0"/>
                </a:lnTo>
                <a:lnTo>
                  <a:pt x="33773" y="607911"/>
                </a:lnTo>
                <a:lnTo>
                  <a:pt x="0" y="607911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0" name="Text 7"/>
          <p:cNvSpPr/>
          <p:nvPr/>
        </p:nvSpPr>
        <p:spPr>
          <a:xfrm>
            <a:off x="641684" y="4322925"/>
            <a:ext cx="5150360" cy="4052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Alertă:</a:t>
            </a:r>
            <a:r>
              <a:rPr lang="en-US" sz="1064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45.83% din medicii de familie au peste 65 ani - risc major de pensionare în viitorul apropiat.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195419" y="1215823"/>
            <a:ext cx="5656953" cy="3782560"/>
          </a:xfrm>
          <a:custGeom>
            <a:avLst/>
            <a:gdLst/>
            <a:ahLst/>
            <a:cxnLst/>
            <a:rect l="l" t="t" r="r" b="b"/>
            <a:pathLst>
              <a:path w="5656953" h="3782560">
                <a:moveTo>
                  <a:pt x="67557" y="0"/>
                </a:moveTo>
                <a:lnTo>
                  <a:pt x="5589396" y="0"/>
                </a:lnTo>
                <a:cubicBezTo>
                  <a:pt x="5626707" y="0"/>
                  <a:pt x="5656953" y="30246"/>
                  <a:pt x="5656953" y="67557"/>
                </a:cubicBezTo>
                <a:lnTo>
                  <a:pt x="5656953" y="3715003"/>
                </a:lnTo>
                <a:cubicBezTo>
                  <a:pt x="5656953" y="3752313"/>
                  <a:pt x="5626707" y="3782560"/>
                  <a:pt x="5589396" y="3782560"/>
                </a:cubicBezTo>
                <a:lnTo>
                  <a:pt x="67557" y="3782560"/>
                </a:lnTo>
                <a:cubicBezTo>
                  <a:pt x="30246" y="3782560"/>
                  <a:pt x="0" y="3752313"/>
                  <a:pt x="0" y="3715003"/>
                </a:cubicBezTo>
                <a:lnTo>
                  <a:pt x="0" y="67557"/>
                </a:lnTo>
                <a:cubicBezTo>
                  <a:pt x="0" y="30271"/>
                  <a:pt x="30271" y="0"/>
                  <a:pt x="67557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322067" y="1384687"/>
            <a:ext cx="5403657" cy="236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3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Distribuția pe Grupe de Vârstă - Asistenți Medicali</a:t>
            </a:r>
            <a:endParaRPr lang="en-US" sz="1600" dirty="0"/>
          </a:p>
        </p:txBody>
      </p:sp>
      <p:pic>
        <p:nvPicPr>
          <p:cNvPr id="13" name="Image 1" descr="https://kimi-img.moonshot.cn/pub/slides/26-02-23-02:51:32-d6dl0d4nvj4g1t034cng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64283" y="1756188"/>
            <a:ext cx="4626881" cy="2364100"/>
          </a:xfrm>
          <a:prstGeom prst="roundRect">
            <a:avLst>
              <a:gd name="adj" fmla="val 0"/>
            </a:avLst>
          </a:prstGeom>
        </p:spPr>
      </p:pic>
      <p:sp>
        <p:nvSpPr>
          <p:cNvPr id="14" name="Shape 10"/>
          <p:cNvSpPr/>
          <p:nvPr/>
        </p:nvSpPr>
        <p:spPr>
          <a:xfrm>
            <a:off x="6381170" y="4221607"/>
            <a:ext cx="5302338" cy="607911"/>
          </a:xfrm>
          <a:custGeom>
            <a:avLst/>
            <a:gdLst/>
            <a:ahLst/>
            <a:cxnLst/>
            <a:rect l="l" t="t" r="r" b="b"/>
            <a:pathLst>
              <a:path w="5302338" h="607911">
                <a:moveTo>
                  <a:pt x="0" y="0"/>
                </a:moveTo>
                <a:lnTo>
                  <a:pt x="5268562" y="0"/>
                </a:lnTo>
                <a:cubicBezTo>
                  <a:pt x="5287216" y="0"/>
                  <a:pt x="5302338" y="15122"/>
                  <a:pt x="5302338" y="33776"/>
                </a:cubicBezTo>
                <a:lnTo>
                  <a:pt x="5302338" y="574136"/>
                </a:lnTo>
                <a:cubicBezTo>
                  <a:pt x="5302338" y="592790"/>
                  <a:pt x="5287216" y="607911"/>
                  <a:pt x="5268562" y="607911"/>
                </a:cubicBezTo>
                <a:lnTo>
                  <a:pt x="0" y="607911"/>
                </a:lnTo>
                <a:lnTo>
                  <a:pt x="0" y="0"/>
                </a:lnTo>
                <a:close/>
              </a:path>
            </a:pathLst>
          </a:custGeom>
          <a:solidFill>
            <a:srgbClr val="8D99AE">
              <a:alpha val="20000"/>
            </a:srgbClr>
          </a:solidFill>
          <a:ln/>
        </p:spPr>
      </p:sp>
      <p:sp>
        <p:nvSpPr>
          <p:cNvPr id="15" name="Shape 11"/>
          <p:cNvSpPr/>
          <p:nvPr/>
        </p:nvSpPr>
        <p:spPr>
          <a:xfrm>
            <a:off x="6381170" y="4221607"/>
            <a:ext cx="33773" cy="607911"/>
          </a:xfrm>
          <a:custGeom>
            <a:avLst/>
            <a:gdLst/>
            <a:ahLst/>
            <a:cxnLst/>
            <a:rect l="l" t="t" r="r" b="b"/>
            <a:pathLst>
              <a:path w="33773" h="607911">
                <a:moveTo>
                  <a:pt x="0" y="0"/>
                </a:moveTo>
                <a:lnTo>
                  <a:pt x="33773" y="0"/>
                </a:lnTo>
                <a:lnTo>
                  <a:pt x="33773" y="607911"/>
                </a:lnTo>
                <a:lnTo>
                  <a:pt x="0" y="607911"/>
                </a:lnTo>
                <a:lnTo>
                  <a:pt x="0" y="0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6" name="Text 12"/>
          <p:cNvSpPr/>
          <p:nvPr/>
        </p:nvSpPr>
        <p:spPr>
          <a:xfrm>
            <a:off x="6499375" y="4322925"/>
            <a:ext cx="5150360" cy="4052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Situație mai bună:</a:t>
            </a:r>
            <a:r>
              <a:rPr lang="en-US" sz="1064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Asistenții medicali au o distribuție mai echilibrată pe grupe de vârstă.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337729" y="5133474"/>
            <a:ext cx="11516543" cy="1384687"/>
          </a:xfrm>
          <a:custGeom>
            <a:avLst/>
            <a:gdLst/>
            <a:ahLst/>
            <a:cxnLst/>
            <a:rect l="l" t="t" r="r" b="b"/>
            <a:pathLst>
              <a:path w="11516543" h="1384687">
                <a:moveTo>
                  <a:pt x="67545" y="0"/>
                </a:moveTo>
                <a:lnTo>
                  <a:pt x="11448998" y="0"/>
                </a:lnTo>
                <a:cubicBezTo>
                  <a:pt x="11486302" y="0"/>
                  <a:pt x="11516543" y="30241"/>
                  <a:pt x="11516543" y="67545"/>
                </a:cubicBezTo>
                <a:lnTo>
                  <a:pt x="11516543" y="1317142"/>
                </a:lnTo>
                <a:cubicBezTo>
                  <a:pt x="11516543" y="1354446"/>
                  <a:pt x="11486302" y="1384687"/>
                  <a:pt x="11448998" y="1384687"/>
                </a:cubicBezTo>
                <a:lnTo>
                  <a:pt x="67545" y="1384687"/>
                </a:lnTo>
                <a:cubicBezTo>
                  <a:pt x="30241" y="1384687"/>
                  <a:pt x="0" y="1354446"/>
                  <a:pt x="0" y="1317142"/>
                </a:cubicBezTo>
                <a:lnTo>
                  <a:pt x="0" y="67545"/>
                </a:lnTo>
                <a:cubicBezTo>
                  <a:pt x="0" y="30266"/>
                  <a:pt x="30266" y="0"/>
                  <a:pt x="67545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18" name="Text 14"/>
          <p:cNvSpPr/>
          <p:nvPr/>
        </p:nvSpPr>
        <p:spPr>
          <a:xfrm>
            <a:off x="472820" y="5268565"/>
            <a:ext cx="11330792" cy="236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0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 pe Categorii de Calificare (2025)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439047" y="5606294"/>
            <a:ext cx="2777817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Medici - Categorie Superioară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409496" y="5876476"/>
            <a:ext cx="2836920" cy="303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94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62.16%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439047" y="6180432"/>
            <a:ext cx="2777817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4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23 din 37 medici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3283460" y="5606294"/>
            <a:ext cx="2777817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Medici Familie - Cat. Superioară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3253909" y="5876476"/>
            <a:ext cx="2836920" cy="303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94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70.83%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3283460" y="6180432"/>
            <a:ext cx="2777817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4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17 din 24 medici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6127873" y="5606294"/>
            <a:ext cx="2777817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Asistenți - Categorie Superioară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6098322" y="5876476"/>
            <a:ext cx="2836920" cy="303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94" b="1" dirty="0">
                <a:solidFill>
                  <a:srgbClr val="8D99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62.14%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6127873" y="6180432"/>
            <a:ext cx="2777817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4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64 din 103 asistenți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8972286" y="5606294"/>
            <a:ext cx="2777817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Asistenți Familie - Cat. Superioară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8942735" y="5876476"/>
            <a:ext cx="2836920" cy="303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94" b="1" dirty="0">
                <a:solidFill>
                  <a:srgbClr val="8D99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66.13%</a:t>
            </a:r>
            <a:endParaRPr lang="en-US" sz="1600" dirty="0"/>
          </a:p>
        </p:txBody>
      </p:sp>
      <p:sp>
        <p:nvSpPr>
          <p:cNvPr id="30" name="Text 26"/>
          <p:cNvSpPr/>
          <p:nvPr/>
        </p:nvSpPr>
        <p:spPr>
          <a:xfrm>
            <a:off x="8972286" y="6180432"/>
            <a:ext cx="2777817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4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41 din 62 asistenți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eloquens.com/eadbb2e4ef3f20b9369e3713f5af924928f8d7e9.png"/>
          <p:cNvPicPr>
            <a:picLocks noChangeAspect="1"/>
          </p:cNvPicPr>
          <p:nvPr/>
        </p:nvPicPr>
        <p:blipFill>
          <a:blip r:embed="rId3">
            <a:alphaModFix amt="25000"/>
          </a:blip>
          <a:srcRect l="5113" r="51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810" y="1915479"/>
            <a:ext cx="1807845" cy="426720"/>
          </a:xfrm>
          <a:custGeom>
            <a:avLst/>
            <a:gdLst/>
            <a:ahLst/>
            <a:cxnLst/>
            <a:rect l="l" t="t" r="r" b="b"/>
            <a:pathLst>
              <a:path w="1807845" h="426720">
                <a:moveTo>
                  <a:pt x="213360" y="0"/>
                </a:moveTo>
                <a:lnTo>
                  <a:pt x="1594485" y="0"/>
                </a:lnTo>
                <a:cubicBezTo>
                  <a:pt x="1712320" y="0"/>
                  <a:pt x="1807845" y="95525"/>
                  <a:pt x="1807845" y="213360"/>
                </a:cubicBezTo>
                <a:lnTo>
                  <a:pt x="1807845" y="213360"/>
                </a:lnTo>
                <a:cubicBezTo>
                  <a:pt x="1807845" y="331195"/>
                  <a:pt x="1712320" y="426720"/>
                  <a:pt x="1594485" y="426720"/>
                </a:cubicBezTo>
                <a:lnTo>
                  <a:pt x="213360" y="426720"/>
                </a:lnTo>
                <a:cubicBezTo>
                  <a:pt x="95603" y="426720"/>
                  <a:pt x="0" y="331117"/>
                  <a:pt x="0" y="213360"/>
                </a:cubicBezTo>
                <a:lnTo>
                  <a:pt x="0" y="213360"/>
                </a:lnTo>
                <a:cubicBezTo>
                  <a:pt x="0" y="95603"/>
                  <a:pt x="95603" y="0"/>
                  <a:pt x="213360" y="0"/>
                </a:cubicBezTo>
                <a:close/>
              </a:path>
            </a:pathLst>
          </a:custGeom>
          <a:solidFill>
            <a:srgbClr val="C0A062">
              <a:alpha val="20000"/>
            </a:srgbClr>
          </a:solidFill>
          <a:ln w="10160">
            <a:solidFill>
              <a:srgbClr val="C0A06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17220" y="1995487"/>
            <a:ext cx="1438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7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CAPITOLUL 02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574610"/>
            <a:ext cx="76009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Indicatori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Economico-Financiari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31960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574860"/>
            <a:ext cx="74295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Analiza performanțelor financiare și a investițiilor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6677" y="366677"/>
            <a:ext cx="11531982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kern="0" spc="58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 • INDICATORI FINANCIARI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6677" y="660018"/>
            <a:ext cx="11623651" cy="366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99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Venituri și Cheltuieli - Dinamica 2024-2025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66677" y="1136698"/>
            <a:ext cx="880024" cy="36668"/>
          </a:xfrm>
          <a:custGeom>
            <a:avLst/>
            <a:gdLst/>
            <a:ahLst/>
            <a:cxnLst/>
            <a:rect l="l" t="t" r="r" b="b"/>
            <a:pathLst>
              <a:path w="880024" h="36668">
                <a:moveTo>
                  <a:pt x="0" y="0"/>
                </a:moveTo>
                <a:lnTo>
                  <a:pt x="880024" y="0"/>
                </a:lnTo>
                <a:lnTo>
                  <a:pt x="880024" y="36668"/>
                </a:lnTo>
                <a:lnTo>
                  <a:pt x="0" y="36668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66677" y="1338370"/>
            <a:ext cx="2750075" cy="1631711"/>
          </a:xfrm>
          <a:custGeom>
            <a:avLst/>
            <a:gdLst/>
            <a:ahLst/>
            <a:cxnLst/>
            <a:rect l="l" t="t" r="r" b="b"/>
            <a:pathLst>
              <a:path w="2750075" h="1631711">
                <a:moveTo>
                  <a:pt x="36668" y="0"/>
                </a:moveTo>
                <a:lnTo>
                  <a:pt x="2713408" y="0"/>
                </a:lnTo>
                <a:cubicBezTo>
                  <a:pt x="2733659" y="0"/>
                  <a:pt x="2750075" y="16417"/>
                  <a:pt x="2750075" y="36668"/>
                </a:cubicBezTo>
                <a:lnTo>
                  <a:pt x="2750075" y="1558382"/>
                </a:lnTo>
                <a:cubicBezTo>
                  <a:pt x="2750075" y="1598881"/>
                  <a:pt x="2717245" y="1631711"/>
                  <a:pt x="2676746" y="1631711"/>
                </a:cubicBezTo>
                <a:lnTo>
                  <a:pt x="73329" y="1631711"/>
                </a:lnTo>
                <a:cubicBezTo>
                  <a:pt x="32831" y="1631711"/>
                  <a:pt x="0" y="1598881"/>
                  <a:pt x="0" y="1558382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66677" y="1338370"/>
            <a:ext cx="2750075" cy="36668"/>
          </a:xfrm>
          <a:custGeom>
            <a:avLst/>
            <a:gdLst/>
            <a:ahLst/>
            <a:cxnLst/>
            <a:rect l="l" t="t" r="r" b="b"/>
            <a:pathLst>
              <a:path w="2750075" h="36668">
                <a:moveTo>
                  <a:pt x="36668" y="0"/>
                </a:moveTo>
                <a:lnTo>
                  <a:pt x="2713408" y="0"/>
                </a:lnTo>
                <a:cubicBezTo>
                  <a:pt x="2733659" y="0"/>
                  <a:pt x="2750075" y="16417"/>
                  <a:pt x="2750075" y="36668"/>
                </a:cubicBezTo>
                <a:lnTo>
                  <a:pt x="2750075" y="36668"/>
                </a:lnTo>
                <a:lnTo>
                  <a:pt x="0" y="36668"/>
                </a:ln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7" name="Shape 5"/>
          <p:cNvSpPr/>
          <p:nvPr/>
        </p:nvSpPr>
        <p:spPr>
          <a:xfrm>
            <a:off x="1633659" y="1503374"/>
            <a:ext cx="220006" cy="220006"/>
          </a:xfrm>
          <a:custGeom>
            <a:avLst/>
            <a:gdLst/>
            <a:ahLst/>
            <a:cxnLst/>
            <a:rect l="l" t="t" r="r" b="b"/>
            <a:pathLst>
              <a:path w="220006" h="220006">
                <a:moveTo>
                  <a:pt x="55002" y="41251"/>
                </a:moveTo>
                <a:lnTo>
                  <a:pt x="55002" y="34376"/>
                </a:lnTo>
                <a:cubicBezTo>
                  <a:pt x="55002" y="15383"/>
                  <a:pt x="91956" y="0"/>
                  <a:pt x="137504" y="0"/>
                </a:cubicBezTo>
                <a:cubicBezTo>
                  <a:pt x="183052" y="0"/>
                  <a:pt x="220006" y="15383"/>
                  <a:pt x="220006" y="34376"/>
                </a:cubicBezTo>
                <a:lnTo>
                  <a:pt x="220006" y="41251"/>
                </a:lnTo>
                <a:cubicBezTo>
                  <a:pt x="220006" y="54400"/>
                  <a:pt x="202259" y="65830"/>
                  <a:pt x="176177" y="71631"/>
                </a:cubicBezTo>
                <a:cubicBezTo>
                  <a:pt x="175145" y="70428"/>
                  <a:pt x="174071" y="69268"/>
                  <a:pt x="172997" y="68193"/>
                </a:cubicBezTo>
                <a:cubicBezTo>
                  <a:pt x="166337" y="61619"/>
                  <a:pt x="157743" y="56634"/>
                  <a:pt x="148762" y="52939"/>
                </a:cubicBezTo>
                <a:cubicBezTo>
                  <a:pt x="130757" y="45419"/>
                  <a:pt x="107296" y="41294"/>
                  <a:pt x="82502" y="41294"/>
                </a:cubicBezTo>
                <a:cubicBezTo>
                  <a:pt x="73092" y="41294"/>
                  <a:pt x="63896" y="41896"/>
                  <a:pt x="55087" y="43056"/>
                </a:cubicBezTo>
                <a:cubicBezTo>
                  <a:pt x="55002" y="42497"/>
                  <a:pt x="55002" y="41896"/>
                  <a:pt x="55002" y="41294"/>
                </a:cubicBezTo>
                <a:close/>
                <a:moveTo>
                  <a:pt x="185630" y="151684"/>
                </a:moveTo>
                <a:lnTo>
                  <a:pt x="185630" y="131832"/>
                </a:lnTo>
                <a:cubicBezTo>
                  <a:pt x="192119" y="130156"/>
                  <a:pt x="198220" y="128179"/>
                  <a:pt x="203763" y="125859"/>
                </a:cubicBezTo>
                <a:cubicBezTo>
                  <a:pt x="209435" y="123496"/>
                  <a:pt x="214979" y="120617"/>
                  <a:pt x="220006" y="117136"/>
                </a:cubicBezTo>
                <a:lnTo>
                  <a:pt x="220006" y="123753"/>
                </a:lnTo>
                <a:cubicBezTo>
                  <a:pt x="220006" y="135269"/>
                  <a:pt x="206470" y="145453"/>
                  <a:pt x="185630" y="151684"/>
                </a:cubicBezTo>
                <a:close/>
                <a:moveTo>
                  <a:pt x="185630" y="110433"/>
                </a:moveTo>
                <a:lnTo>
                  <a:pt x="185630" y="96253"/>
                </a:lnTo>
                <a:cubicBezTo>
                  <a:pt x="185630" y="94319"/>
                  <a:pt x="185458" y="92471"/>
                  <a:pt x="185200" y="90667"/>
                </a:cubicBezTo>
                <a:cubicBezTo>
                  <a:pt x="191861" y="88991"/>
                  <a:pt x="198091" y="86971"/>
                  <a:pt x="203763" y="84565"/>
                </a:cubicBezTo>
                <a:cubicBezTo>
                  <a:pt x="209435" y="82158"/>
                  <a:pt x="214979" y="79322"/>
                  <a:pt x="220006" y="75842"/>
                </a:cubicBezTo>
                <a:lnTo>
                  <a:pt x="220006" y="82459"/>
                </a:lnTo>
                <a:cubicBezTo>
                  <a:pt x="220006" y="93975"/>
                  <a:pt x="206470" y="104159"/>
                  <a:pt x="185630" y="110390"/>
                </a:cubicBezTo>
                <a:close/>
                <a:moveTo>
                  <a:pt x="0" y="103128"/>
                </a:moveTo>
                <a:lnTo>
                  <a:pt x="0" y="96253"/>
                </a:lnTo>
                <a:cubicBezTo>
                  <a:pt x="0" y="77260"/>
                  <a:pt x="36954" y="61877"/>
                  <a:pt x="82502" y="61877"/>
                </a:cubicBezTo>
                <a:cubicBezTo>
                  <a:pt x="128050" y="61877"/>
                  <a:pt x="165005" y="77260"/>
                  <a:pt x="165005" y="96253"/>
                </a:cubicBezTo>
                <a:lnTo>
                  <a:pt x="165005" y="103128"/>
                </a:lnTo>
                <a:cubicBezTo>
                  <a:pt x="165005" y="122121"/>
                  <a:pt x="128050" y="137504"/>
                  <a:pt x="82502" y="137504"/>
                </a:cubicBezTo>
                <a:cubicBezTo>
                  <a:pt x="36954" y="137504"/>
                  <a:pt x="0" y="122121"/>
                  <a:pt x="0" y="103128"/>
                </a:cubicBezTo>
                <a:close/>
                <a:moveTo>
                  <a:pt x="165005" y="144379"/>
                </a:moveTo>
                <a:cubicBezTo>
                  <a:pt x="165005" y="163372"/>
                  <a:pt x="128050" y="178755"/>
                  <a:pt x="82502" y="178755"/>
                </a:cubicBezTo>
                <a:cubicBezTo>
                  <a:pt x="36954" y="178755"/>
                  <a:pt x="0" y="163372"/>
                  <a:pt x="0" y="144379"/>
                </a:cubicBezTo>
                <a:lnTo>
                  <a:pt x="0" y="137762"/>
                </a:lnTo>
                <a:cubicBezTo>
                  <a:pt x="4985" y="141242"/>
                  <a:pt x="10528" y="144078"/>
                  <a:pt x="16243" y="146484"/>
                </a:cubicBezTo>
                <a:cubicBezTo>
                  <a:pt x="34247" y="154004"/>
                  <a:pt x="57709" y="158129"/>
                  <a:pt x="82502" y="158129"/>
                </a:cubicBezTo>
                <a:cubicBezTo>
                  <a:pt x="107296" y="158129"/>
                  <a:pt x="130757" y="153961"/>
                  <a:pt x="148762" y="146484"/>
                </a:cubicBezTo>
                <a:cubicBezTo>
                  <a:pt x="154434" y="144121"/>
                  <a:pt x="159977" y="141242"/>
                  <a:pt x="165005" y="137762"/>
                </a:cubicBezTo>
                <a:lnTo>
                  <a:pt x="165005" y="144379"/>
                </a:lnTo>
                <a:close/>
                <a:moveTo>
                  <a:pt x="165005" y="179013"/>
                </a:moveTo>
                <a:lnTo>
                  <a:pt x="165005" y="185630"/>
                </a:lnTo>
                <a:cubicBezTo>
                  <a:pt x="165005" y="204623"/>
                  <a:pt x="128050" y="220006"/>
                  <a:pt x="82502" y="220006"/>
                </a:cubicBezTo>
                <a:cubicBezTo>
                  <a:pt x="36954" y="220006"/>
                  <a:pt x="0" y="204623"/>
                  <a:pt x="0" y="185630"/>
                </a:cubicBezTo>
                <a:lnTo>
                  <a:pt x="0" y="179013"/>
                </a:lnTo>
                <a:cubicBezTo>
                  <a:pt x="4985" y="182493"/>
                  <a:pt x="10528" y="185329"/>
                  <a:pt x="16243" y="187736"/>
                </a:cubicBezTo>
                <a:cubicBezTo>
                  <a:pt x="34247" y="195255"/>
                  <a:pt x="57709" y="199380"/>
                  <a:pt x="82502" y="199380"/>
                </a:cubicBezTo>
                <a:cubicBezTo>
                  <a:pt x="107296" y="199380"/>
                  <a:pt x="130757" y="195212"/>
                  <a:pt x="148762" y="187736"/>
                </a:cubicBezTo>
                <a:cubicBezTo>
                  <a:pt x="154434" y="185372"/>
                  <a:pt x="159977" y="182493"/>
                  <a:pt x="165005" y="179013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8" name="Text 6"/>
          <p:cNvSpPr/>
          <p:nvPr/>
        </p:nvSpPr>
        <p:spPr>
          <a:xfrm>
            <a:off x="476680" y="1796716"/>
            <a:ext cx="253006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Venituri Operaționale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58346" y="2053389"/>
            <a:ext cx="256673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32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55.8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6680" y="2346619"/>
            <a:ext cx="253006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mii lei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453873" y="2632624"/>
            <a:ext cx="110003" cy="146671"/>
          </a:xfrm>
          <a:custGeom>
            <a:avLst/>
            <a:gdLst/>
            <a:ahLst/>
            <a:cxnLst/>
            <a:rect l="l" t="t" r="r" b="b"/>
            <a:pathLst>
              <a:path w="110003" h="146671">
                <a:moveTo>
                  <a:pt x="61476" y="4985"/>
                </a:moveTo>
                <a:cubicBezTo>
                  <a:pt x="57895" y="1404"/>
                  <a:pt x="52080" y="1404"/>
                  <a:pt x="48499" y="4985"/>
                </a:cubicBezTo>
                <a:lnTo>
                  <a:pt x="2664" y="50819"/>
                </a:lnTo>
                <a:cubicBezTo>
                  <a:pt x="-917" y="54400"/>
                  <a:pt x="-917" y="60215"/>
                  <a:pt x="2664" y="63796"/>
                </a:cubicBezTo>
                <a:cubicBezTo>
                  <a:pt x="6245" y="67377"/>
                  <a:pt x="12060" y="67377"/>
                  <a:pt x="15641" y="63796"/>
                </a:cubicBezTo>
                <a:lnTo>
                  <a:pt x="45835" y="33602"/>
                </a:lnTo>
                <a:lnTo>
                  <a:pt x="45835" y="139795"/>
                </a:lnTo>
                <a:cubicBezTo>
                  <a:pt x="45835" y="144866"/>
                  <a:pt x="49931" y="148962"/>
                  <a:pt x="55002" y="148962"/>
                </a:cubicBezTo>
                <a:cubicBezTo>
                  <a:pt x="60072" y="148962"/>
                  <a:pt x="64168" y="144866"/>
                  <a:pt x="64168" y="139795"/>
                </a:cubicBezTo>
                <a:lnTo>
                  <a:pt x="64168" y="33602"/>
                </a:lnTo>
                <a:lnTo>
                  <a:pt x="94362" y="63796"/>
                </a:lnTo>
                <a:cubicBezTo>
                  <a:pt x="97943" y="67377"/>
                  <a:pt x="103758" y="67377"/>
                  <a:pt x="107339" y="63796"/>
                </a:cubicBezTo>
                <a:cubicBezTo>
                  <a:pt x="110920" y="60215"/>
                  <a:pt x="110920" y="54400"/>
                  <a:pt x="107339" y="50819"/>
                </a:cubicBezTo>
                <a:lnTo>
                  <a:pt x="61504" y="4985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2" name="Text 10"/>
          <p:cNvSpPr/>
          <p:nvPr/>
        </p:nvSpPr>
        <p:spPr>
          <a:xfrm>
            <a:off x="660018" y="2603293"/>
            <a:ext cx="234673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+15.9%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267433" y="1338370"/>
            <a:ext cx="2750075" cy="1631711"/>
          </a:xfrm>
          <a:custGeom>
            <a:avLst/>
            <a:gdLst/>
            <a:ahLst/>
            <a:cxnLst/>
            <a:rect l="l" t="t" r="r" b="b"/>
            <a:pathLst>
              <a:path w="2750075" h="1631711">
                <a:moveTo>
                  <a:pt x="36668" y="0"/>
                </a:moveTo>
                <a:lnTo>
                  <a:pt x="2713408" y="0"/>
                </a:lnTo>
                <a:cubicBezTo>
                  <a:pt x="2733659" y="0"/>
                  <a:pt x="2750075" y="16417"/>
                  <a:pt x="2750075" y="36668"/>
                </a:cubicBezTo>
                <a:lnTo>
                  <a:pt x="2750075" y="1558382"/>
                </a:lnTo>
                <a:cubicBezTo>
                  <a:pt x="2750075" y="1598881"/>
                  <a:pt x="2717245" y="1631711"/>
                  <a:pt x="2676746" y="1631711"/>
                </a:cubicBezTo>
                <a:lnTo>
                  <a:pt x="73329" y="1631711"/>
                </a:lnTo>
                <a:cubicBezTo>
                  <a:pt x="32831" y="1631711"/>
                  <a:pt x="0" y="1598881"/>
                  <a:pt x="0" y="1558382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3267433" y="1338370"/>
            <a:ext cx="2750075" cy="36668"/>
          </a:xfrm>
          <a:custGeom>
            <a:avLst/>
            <a:gdLst/>
            <a:ahLst/>
            <a:cxnLst/>
            <a:rect l="l" t="t" r="r" b="b"/>
            <a:pathLst>
              <a:path w="2750075" h="36668">
                <a:moveTo>
                  <a:pt x="36668" y="0"/>
                </a:moveTo>
                <a:lnTo>
                  <a:pt x="2713408" y="0"/>
                </a:lnTo>
                <a:cubicBezTo>
                  <a:pt x="2733659" y="0"/>
                  <a:pt x="2750075" y="16417"/>
                  <a:pt x="2750075" y="36668"/>
                </a:cubicBezTo>
                <a:lnTo>
                  <a:pt x="2750075" y="36668"/>
                </a:lnTo>
                <a:lnTo>
                  <a:pt x="0" y="36668"/>
                </a:ln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5" name="Shape 13"/>
          <p:cNvSpPr/>
          <p:nvPr/>
        </p:nvSpPr>
        <p:spPr>
          <a:xfrm>
            <a:off x="4520780" y="1503374"/>
            <a:ext cx="247507" cy="220006"/>
          </a:xfrm>
          <a:custGeom>
            <a:avLst/>
            <a:gdLst/>
            <a:ahLst/>
            <a:cxnLst/>
            <a:rect l="l" t="t" r="r" b="b"/>
            <a:pathLst>
              <a:path w="247507" h="220006">
                <a:moveTo>
                  <a:pt x="123753" y="-6875"/>
                </a:moveTo>
                <a:cubicBezTo>
                  <a:pt x="118038" y="-6875"/>
                  <a:pt x="113441" y="-2277"/>
                  <a:pt x="113441" y="3438"/>
                </a:cubicBezTo>
                <a:lnTo>
                  <a:pt x="113441" y="8594"/>
                </a:lnTo>
                <a:lnTo>
                  <a:pt x="112667" y="8594"/>
                </a:lnTo>
                <a:cubicBezTo>
                  <a:pt x="96940" y="8594"/>
                  <a:pt x="84221" y="21356"/>
                  <a:pt x="84221" y="37040"/>
                </a:cubicBezTo>
                <a:cubicBezTo>
                  <a:pt x="84221" y="51392"/>
                  <a:pt x="94921" y="63510"/>
                  <a:pt x="109144" y="65271"/>
                </a:cubicBezTo>
                <a:lnTo>
                  <a:pt x="135355" y="68537"/>
                </a:lnTo>
                <a:cubicBezTo>
                  <a:pt x="137547" y="68795"/>
                  <a:pt x="139223" y="70686"/>
                  <a:pt x="139223" y="72920"/>
                </a:cubicBezTo>
                <a:cubicBezTo>
                  <a:pt x="139223" y="75369"/>
                  <a:pt x="137246" y="77303"/>
                  <a:pt x="134840" y="77303"/>
                </a:cubicBezTo>
                <a:lnTo>
                  <a:pt x="103128" y="77346"/>
                </a:lnTo>
                <a:cubicBezTo>
                  <a:pt x="96467" y="77346"/>
                  <a:pt x="91096" y="82717"/>
                  <a:pt x="91096" y="89377"/>
                </a:cubicBezTo>
                <a:cubicBezTo>
                  <a:pt x="91096" y="96038"/>
                  <a:pt x="96467" y="101409"/>
                  <a:pt x="103128" y="101409"/>
                </a:cubicBezTo>
                <a:lnTo>
                  <a:pt x="113441" y="101409"/>
                </a:lnTo>
                <a:lnTo>
                  <a:pt x="113441" y="106565"/>
                </a:lnTo>
                <a:cubicBezTo>
                  <a:pt x="113441" y="112280"/>
                  <a:pt x="118038" y="116878"/>
                  <a:pt x="123753" y="116878"/>
                </a:cubicBezTo>
                <a:cubicBezTo>
                  <a:pt x="129468" y="116878"/>
                  <a:pt x="134066" y="112280"/>
                  <a:pt x="134066" y="106565"/>
                </a:cubicBezTo>
                <a:lnTo>
                  <a:pt x="134066" y="101409"/>
                </a:lnTo>
                <a:lnTo>
                  <a:pt x="134840" y="101409"/>
                </a:lnTo>
                <a:cubicBezTo>
                  <a:pt x="150567" y="101409"/>
                  <a:pt x="163286" y="88647"/>
                  <a:pt x="163286" y="72963"/>
                </a:cubicBezTo>
                <a:cubicBezTo>
                  <a:pt x="163286" y="58611"/>
                  <a:pt x="152586" y="46493"/>
                  <a:pt x="138363" y="44732"/>
                </a:cubicBezTo>
                <a:lnTo>
                  <a:pt x="112152" y="41466"/>
                </a:lnTo>
                <a:cubicBezTo>
                  <a:pt x="109960" y="41208"/>
                  <a:pt x="108284" y="39317"/>
                  <a:pt x="108284" y="37083"/>
                </a:cubicBezTo>
                <a:cubicBezTo>
                  <a:pt x="108284" y="34634"/>
                  <a:pt x="110261" y="32700"/>
                  <a:pt x="112667" y="32700"/>
                </a:cubicBezTo>
                <a:lnTo>
                  <a:pt x="140941" y="32657"/>
                </a:lnTo>
                <a:cubicBezTo>
                  <a:pt x="147602" y="32657"/>
                  <a:pt x="152973" y="27286"/>
                  <a:pt x="152973" y="20626"/>
                </a:cubicBezTo>
                <a:cubicBezTo>
                  <a:pt x="152973" y="13965"/>
                  <a:pt x="147602" y="8594"/>
                  <a:pt x="140941" y="8594"/>
                </a:cubicBezTo>
                <a:lnTo>
                  <a:pt x="134066" y="8594"/>
                </a:lnTo>
                <a:lnTo>
                  <a:pt x="134066" y="3438"/>
                </a:lnTo>
                <a:cubicBezTo>
                  <a:pt x="134066" y="-2277"/>
                  <a:pt x="129468" y="-6875"/>
                  <a:pt x="123753" y="-6875"/>
                </a:cubicBezTo>
                <a:close/>
                <a:moveTo>
                  <a:pt x="46966" y="146742"/>
                </a:moveTo>
                <a:lnTo>
                  <a:pt x="28661" y="165005"/>
                </a:lnTo>
                <a:lnTo>
                  <a:pt x="13750" y="165005"/>
                </a:lnTo>
                <a:cubicBezTo>
                  <a:pt x="6145" y="165005"/>
                  <a:pt x="0" y="171149"/>
                  <a:pt x="0" y="178755"/>
                </a:cubicBezTo>
                <a:lnTo>
                  <a:pt x="0" y="206256"/>
                </a:lnTo>
                <a:cubicBezTo>
                  <a:pt x="0" y="213861"/>
                  <a:pt x="6145" y="220006"/>
                  <a:pt x="13750" y="220006"/>
                </a:cubicBezTo>
                <a:lnTo>
                  <a:pt x="151469" y="220006"/>
                </a:lnTo>
                <a:cubicBezTo>
                  <a:pt x="163930" y="220006"/>
                  <a:pt x="176091" y="216010"/>
                  <a:pt x="186146" y="208619"/>
                </a:cubicBezTo>
                <a:lnTo>
                  <a:pt x="240546" y="168528"/>
                </a:lnTo>
                <a:cubicBezTo>
                  <a:pt x="248194" y="162899"/>
                  <a:pt x="249827" y="152157"/>
                  <a:pt x="244198" y="144508"/>
                </a:cubicBezTo>
                <a:cubicBezTo>
                  <a:pt x="238569" y="136859"/>
                  <a:pt x="227827" y="135226"/>
                  <a:pt x="220178" y="140855"/>
                </a:cubicBezTo>
                <a:lnTo>
                  <a:pt x="168700" y="178755"/>
                </a:lnTo>
                <a:lnTo>
                  <a:pt x="120316" y="178755"/>
                </a:lnTo>
                <a:cubicBezTo>
                  <a:pt x="114601" y="178755"/>
                  <a:pt x="110003" y="174157"/>
                  <a:pt x="110003" y="168442"/>
                </a:cubicBezTo>
                <a:cubicBezTo>
                  <a:pt x="110003" y="162727"/>
                  <a:pt x="114601" y="158129"/>
                  <a:pt x="120316" y="158129"/>
                </a:cubicBezTo>
                <a:lnTo>
                  <a:pt x="151254" y="158129"/>
                </a:lnTo>
                <a:cubicBezTo>
                  <a:pt x="158860" y="158129"/>
                  <a:pt x="165005" y="151985"/>
                  <a:pt x="165005" y="144379"/>
                </a:cubicBezTo>
                <a:cubicBezTo>
                  <a:pt x="165005" y="136773"/>
                  <a:pt x="158860" y="130629"/>
                  <a:pt x="151254" y="130629"/>
                </a:cubicBezTo>
                <a:lnTo>
                  <a:pt x="85854" y="130629"/>
                </a:lnTo>
                <a:cubicBezTo>
                  <a:pt x="71287" y="130629"/>
                  <a:pt x="57279" y="136430"/>
                  <a:pt x="46966" y="146742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16" name="Text 14"/>
          <p:cNvSpPr/>
          <p:nvPr/>
        </p:nvSpPr>
        <p:spPr>
          <a:xfrm>
            <a:off x="3377436" y="1796716"/>
            <a:ext cx="253006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Alocații CNAM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359102" y="2053389"/>
            <a:ext cx="256673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32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50.7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377436" y="2346619"/>
            <a:ext cx="253006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mii lei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361849" y="2632624"/>
            <a:ext cx="110003" cy="146671"/>
          </a:xfrm>
          <a:custGeom>
            <a:avLst/>
            <a:gdLst/>
            <a:ahLst/>
            <a:cxnLst/>
            <a:rect l="l" t="t" r="r" b="b"/>
            <a:pathLst>
              <a:path w="110003" h="146671">
                <a:moveTo>
                  <a:pt x="61476" y="4985"/>
                </a:moveTo>
                <a:cubicBezTo>
                  <a:pt x="57895" y="1404"/>
                  <a:pt x="52080" y="1404"/>
                  <a:pt x="48499" y="4985"/>
                </a:cubicBezTo>
                <a:lnTo>
                  <a:pt x="2664" y="50819"/>
                </a:lnTo>
                <a:cubicBezTo>
                  <a:pt x="-917" y="54400"/>
                  <a:pt x="-917" y="60215"/>
                  <a:pt x="2664" y="63796"/>
                </a:cubicBezTo>
                <a:cubicBezTo>
                  <a:pt x="6245" y="67377"/>
                  <a:pt x="12060" y="67377"/>
                  <a:pt x="15641" y="63796"/>
                </a:cubicBezTo>
                <a:lnTo>
                  <a:pt x="45835" y="33602"/>
                </a:lnTo>
                <a:lnTo>
                  <a:pt x="45835" y="139795"/>
                </a:lnTo>
                <a:cubicBezTo>
                  <a:pt x="45835" y="144866"/>
                  <a:pt x="49931" y="148962"/>
                  <a:pt x="55002" y="148962"/>
                </a:cubicBezTo>
                <a:cubicBezTo>
                  <a:pt x="60072" y="148962"/>
                  <a:pt x="64168" y="144866"/>
                  <a:pt x="64168" y="139795"/>
                </a:cubicBezTo>
                <a:lnTo>
                  <a:pt x="64168" y="33602"/>
                </a:lnTo>
                <a:lnTo>
                  <a:pt x="94362" y="63796"/>
                </a:lnTo>
                <a:cubicBezTo>
                  <a:pt x="97943" y="67377"/>
                  <a:pt x="103758" y="67377"/>
                  <a:pt x="107339" y="63796"/>
                </a:cubicBezTo>
                <a:cubicBezTo>
                  <a:pt x="110920" y="60215"/>
                  <a:pt x="110920" y="54400"/>
                  <a:pt x="107339" y="50819"/>
                </a:cubicBezTo>
                <a:lnTo>
                  <a:pt x="61504" y="4985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0" name="Text 18"/>
          <p:cNvSpPr/>
          <p:nvPr/>
        </p:nvSpPr>
        <p:spPr>
          <a:xfrm>
            <a:off x="3560774" y="2603293"/>
            <a:ext cx="234673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+17.3%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68304" y="1338370"/>
            <a:ext cx="2750075" cy="1631711"/>
          </a:xfrm>
          <a:custGeom>
            <a:avLst/>
            <a:gdLst/>
            <a:ahLst/>
            <a:cxnLst/>
            <a:rect l="l" t="t" r="r" b="b"/>
            <a:pathLst>
              <a:path w="2750075" h="1631711">
                <a:moveTo>
                  <a:pt x="36668" y="0"/>
                </a:moveTo>
                <a:lnTo>
                  <a:pt x="2713408" y="0"/>
                </a:lnTo>
                <a:cubicBezTo>
                  <a:pt x="2733659" y="0"/>
                  <a:pt x="2750075" y="16417"/>
                  <a:pt x="2750075" y="36668"/>
                </a:cubicBezTo>
                <a:lnTo>
                  <a:pt x="2750075" y="1558382"/>
                </a:lnTo>
                <a:cubicBezTo>
                  <a:pt x="2750075" y="1598881"/>
                  <a:pt x="2717245" y="1631711"/>
                  <a:pt x="2676746" y="1631711"/>
                </a:cubicBezTo>
                <a:lnTo>
                  <a:pt x="73329" y="1631711"/>
                </a:lnTo>
                <a:cubicBezTo>
                  <a:pt x="32831" y="1631711"/>
                  <a:pt x="0" y="1598881"/>
                  <a:pt x="0" y="1558382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168304" y="1338370"/>
            <a:ext cx="2750075" cy="36668"/>
          </a:xfrm>
          <a:custGeom>
            <a:avLst/>
            <a:gdLst/>
            <a:ahLst/>
            <a:cxnLst/>
            <a:rect l="l" t="t" r="r" b="b"/>
            <a:pathLst>
              <a:path w="2750075" h="36668">
                <a:moveTo>
                  <a:pt x="36668" y="0"/>
                </a:moveTo>
                <a:lnTo>
                  <a:pt x="2713408" y="0"/>
                </a:lnTo>
                <a:cubicBezTo>
                  <a:pt x="2733659" y="0"/>
                  <a:pt x="2750075" y="16417"/>
                  <a:pt x="2750075" y="36668"/>
                </a:cubicBezTo>
                <a:lnTo>
                  <a:pt x="2750075" y="36668"/>
                </a:lnTo>
                <a:lnTo>
                  <a:pt x="0" y="36668"/>
                </a:ln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3" name="Shape 21"/>
          <p:cNvSpPr/>
          <p:nvPr/>
        </p:nvSpPr>
        <p:spPr>
          <a:xfrm>
            <a:off x="7435287" y="1503374"/>
            <a:ext cx="220006" cy="220006"/>
          </a:xfrm>
          <a:custGeom>
            <a:avLst/>
            <a:gdLst/>
            <a:ahLst/>
            <a:cxnLst/>
            <a:rect l="l" t="t" r="r" b="b"/>
            <a:pathLst>
              <a:path w="220006" h="220006">
                <a:moveTo>
                  <a:pt x="0" y="180302"/>
                </a:moveTo>
                <a:lnTo>
                  <a:pt x="0" y="47052"/>
                </a:lnTo>
                <a:cubicBezTo>
                  <a:pt x="0" y="37083"/>
                  <a:pt x="10356" y="30466"/>
                  <a:pt x="19895" y="33302"/>
                </a:cubicBezTo>
                <a:cubicBezTo>
                  <a:pt x="57580" y="44560"/>
                  <a:pt x="84221" y="35665"/>
                  <a:pt x="111034" y="26727"/>
                </a:cubicBezTo>
                <a:cubicBezTo>
                  <a:pt x="138750" y="17489"/>
                  <a:pt x="166637" y="8207"/>
                  <a:pt x="206986" y="21098"/>
                </a:cubicBezTo>
                <a:cubicBezTo>
                  <a:pt x="214936" y="23633"/>
                  <a:pt x="220006" y="31325"/>
                  <a:pt x="220006" y="39704"/>
                </a:cubicBezTo>
                <a:lnTo>
                  <a:pt x="220006" y="172954"/>
                </a:lnTo>
                <a:cubicBezTo>
                  <a:pt x="220006" y="182923"/>
                  <a:pt x="209650" y="189540"/>
                  <a:pt x="200154" y="186704"/>
                </a:cubicBezTo>
                <a:cubicBezTo>
                  <a:pt x="162469" y="175446"/>
                  <a:pt x="135785" y="184341"/>
                  <a:pt x="109015" y="193279"/>
                </a:cubicBezTo>
                <a:cubicBezTo>
                  <a:pt x="81299" y="202517"/>
                  <a:pt x="53412" y="211799"/>
                  <a:pt x="13063" y="198908"/>
                </a:cubicBezTo>
                <a:cubicBezTo>
                  <a:pt x="5113" y="196373"/>
                  <a:pt x="43" y="188681"/>
                  <a:pt x="43" y="180302"/>
                </a:cubicBezTo>
                <a:close/>
                <a:moveTo>
                  <a:pt x="144379" y="110003"/>
                </a:moveTo>
                <a:cubicBezTo>
                  <a:pt x="144379" y="87229"/>
                  <a:pt x="128996" y="68752"/>
                  <a:pt x="110003" y="68752"/>
                </a:cubicBezTo>
                <a:cubicBezTo>
                  <a:pt x="91010" y="68752"/>
                  <a:pt x="75627" y="87229"/>
                  <a:pt x="75627" y="110003"/>
                </a:cubicBezTo>
                <a:cubicBezTo>
                  <a:pt x="75627" y="132777"/>
                  <a:pt x="91010" y="151254"/>
                  <a:pt x="110003" y="151254"/>
                </a:cubicBezTo>
                <a:cubicBezTo>
                  <a:pt x="128996" y="151254"/>
                  <a:pt x="144379" y="132777"/>
                  <a:pt x="144379" y="110003"/>
                </a:cubicBezTo>
                <a:close/>
                <a:moveTo>
                  <a:pt x="51564" y="177724"/>
                </a:moveTo>
                <a:cubicBezTo>
                  <a:pt x="53455" y="177724"/>
                  <a:pt x="54959" y="176091"/>
                  <a:pt x="54658" y="174243"/>
                </a:cubicBezTo>
                <a:cubicBezTo>
                  <a:pt x="52681" y="162297"/>
                  <a:pt x="43056" y="152973"/>
                  <a:pt x="30938" y="151469"/>
                </a:cubicBezTo>
                <a:cubicBezTo>
                  <a:pt x="29048" y="151254"/>
                  <a:pt x="27501" y="152801"/>
                  <a:pt x="27501" y="154692"/>
                </a:cubicBezTo>
                <a:lnTo>
                  <a:pt x="27501" y="171837"/>
                </a:lnTo>
                <a:cubicBezTo>
                  <a:pt x="27501" y="173384"/>
                  <a:pt x="28532" y="174759"/>
                  <a:pt x="30079" y="175145"/>
                </a:cubicBezTo>
                <a:cubicBezTo>
                  <a:pt x="37771" y="176950"/>
                  <a:pt x="44818" y="177767"/>
                  <a:pt x="51564" y="177767"/>
                </a:cubicBezTo>
                <a:close/>
                <a:moveTo>
                  <a:pt x="188423" y="155766"/>
                </a:moveTo>
                <a:cubicBezTo>
                  <a:pt x="190572" y="156110"/>
                  <a:pt x="192505" y="154477"/>
                  <a:pt x="192505" y="152328"/>
                </a:cubicBezTo>
                <a:lnTo>
                  <a:pt x="192505" y="134023"/>
                </a:lnTo>
                <a:cubicBezTo>
                  <a:pt x="192505" y="132133"/>
                  <a:pt x="190958" y="130543"/>
                  <a:pt x="189068" y="130800"/>
                </a:cubicBezTo>
                <a:cubicBezTo>
                  <a:pt x="178239" y="132133"/>
                  <a:pt x="169344" y="139781"/>
                  <a:pt x="166208" y="149965"/>
                </a:cubicBezTo>
                <a:cubicBezTo>
                  <a:pt x="165606" y="151985"/>
                  <a:pt x="167196" y="153875"/>
                  <a:pt x="169302" y="153918"/>
                </a:cubicBezTo>
                <a:cubicBezTo>
                  <a:pt x="175403" y="154090"/>
                  <a:pt x="181763" y="154649"/>
                  <a:pt x="188380" y="155766"/>
                </a:cubicBezTo>
                <a:close/>
                <a:moveTo>
                  <a:pt x="192505" y="65314"/>
                </a:moveTo>
                <a:lnTo>
                  <a:pt x="192505" y="48169"/>
                </a:lnTo>
                <a:cubicBezTo>
                  <a:pt x="192505" y="46622"/>
                  <a:pt x="191431" y="45247"/>
                  <a:pt x="189927" y="44861"/>
                </a:cubicBezTo>
                <a:cubicBezTo>
                  <a:pt x="182235" y="43056"/>
                  <a:pt x="175188" y="42239"/>
                  <a:pt x="168442" y="42239"/>
                </a:cubicBezTo>
                <a:cubicBezTo>
                  <a:pt x="166551" y="42239"/>
                  <a:pt x="165047" y="43872"/>
                  <a:pt x="165348" y="45720"/>
                </a:cubicBezTo>
                <a:cubicBezTo>
                  <a:pt x="167325" y="57666"/>
                  <a:pt x="176950" y="66990"/>
                  <a:pt x="189068" y="68494"/>
                </a:cubicBezTo>
                <a:cubicBezTo>
                  <a:pt x="190958" y="68709"/>
                  <a:pt x="192505" y="67162"/>
                  <a:pt x="192505" y="65271"/>
                </a:cubicBezTo>
                <a:close/>
                <a:moveTo>
                  <a:pt x="53798" y="69998"/>
                </a:moveTo>
                <a:cubicBezTo>
                  <a:pt x="54400" y="67978"/>
                  <a:pt x="52810" y="66088"/>
                  <a:pt x="50705" y="66045"/>
                </a:cubicBezTo>
                <a:cubicBezTo>
                  <a:pt x="44603" y="65873"/>
                  <a:pt x="38243" y="65314"/>
                  <a:pt x="31626" y="64197"/>
                </a:cubicBezTo>
                <a:cubicBezTo>
                  <a:pt x="29477" y="63853"/>
                  <a:pt x="27544" y="65486"/>
                  <a:pt x="27544" y="67635"/>
                </a:cubicBezTo>
                <a:lnTo>
                  <a:pt x="27501" y="85940"/>
                </a:lnTo>
                <a:cubicBezTo>
                  <a:pt x="27501" y="87831"/>
                  <a:pt x="29048" y="89420"/>
                  <a:pt x="30938" y="89163"/>
                </a:cubicBezTo>
                <a:cubicBezTo>
                  <a:pt x="41767" y="87831"/>
                  <a:pt x="50662" y="80182"/>
                  <a:pt x="53798" y="69998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4" name="Text 22"/>
          <p:cNvSpPr/>
          <p:nvPr/>
        </p:nvSpPr>
        <p:spPr>
          <a:xfrm>
            <a:off x="6278307" y="1796716"/>
            <a:ext cx="253006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Cheltuieli Totale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259973" y="2053389"/>
            <a:ext cx="256673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32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53.4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278307" y="2346619"/>
            <a:ext cx="253006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mii lei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272688" y="2632624"/>
            <a:ext cx="110003" cy="146671"/>
          </a:xfrm>
          <a:custGeom>
            <a:avLst/>
            <a:gdLst/>
            <a:ahLst/>
            <a:cxnLst/>
            <a:rect l="l" t="t" r="r" b="b"/>
            <a:pathLst>
              <a:path w="110003" h="146671">
                <a:moveTo>
                  <a:pt x="61476" y="4985"/>
                </a:moveTo>
                <a:cubicBezTo>
                  <a:pt x="57895" y="1404"/>
                  <a:pt x="52080" y="1404"/>
                  <a:pt x="48499" y="4985"/>
                </a:cubicBezTo>
                <a:lnTo>
                  <a:pt x="2664" y="50819"/>
                </a:lnTo>
                <a:cubicBezTo>
                  <a:pt x="-917" y="54400"/>
                  <a:pt x="-917" y="60215"/>
                  <a:pt x="2664" y="63796"/>
                </a:cubicBezTo>
                <a:cubicBezTo>
                  <a:pt x="6245" y="67377"/>
                  <a:pt x="12060" y="67377"/>
                  <a:pt x="15641" y="63796"/>
                </a:cubicBezTo>
                <a:lnTo>
                  <a:pt x="45835" y="33602"/>
                </a:lnTo>
                <a:lnTo>
                  <a:pt x="45835" y="139795"/>
                </a:lnTo>
                <a:cubicBezTo>
                  <a:pt x="45835" y="144866"/>
                  <a:pt x="49931" y="148962"/>
                  <a:pt x="55002" y="148962"/>
                </a:cubicBezTo>
                <a:cubicBezTo>
                  <a:pt x="60072" y="148962"/>
                  <a:pt x="64168" y="144866"/>
                  <a:pt x="64168" y="139795"/>
                </a:cubicBezTo>
                <a:lnTo>
                  <a:pt x="64168" y="33602"/>
                </a:lnTo>
                <a:lnTo>
                  <a:pt x="94362" y="63796"/>
                </a:lnTo>
                <a:cubicBezTo>
                  <a:pt x="97943" y="67377"/>
                  <a:pt x="103758" y="67377"/>
                  <a:pt x="107339" y="63796"/>
                </a:cubicBezTo>
                <a:cubicBezTo>
                  <a:pt x="110920" y="60215"/>
                  <a:pt x="110920" y="54400"/>
                  <a:pt x="107339" y="50819"/>
                </a:cubicBezTo>
                <a:lnTo>
                  <a:pt x="61504" y="4985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8" name="Text 26"/>
          <p:cNvSpPr/>
          <p:nvPr/>
        </p:nvSpPr>
        <p:spPr>
          <a:xfrm>
            <a:off x="6461646" y="2603293"/>
            <a:ext cx="234673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+11.5%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9069061" y="1338370"/>
            <a:ext cx="2750075" cy="1631711"/>
          </a:xfrm>
          <a:custGeom>
            <a:avLst/>
            <a:gdLst/>
            <a:ahLst/>
            <a:cxnLst/>
            <a:rect l="l" t="t" r="r" b="b"/>
            <a:pathLst>
              <a:path w="2750075" h="1631711">
                <a:moveTo>
                  <a:pt x="36668" y="0"/>
                </a:moveTo>
                <a:lnTo>
                  <a:pt x="2713408" y="0"/>
                </a:lnTo>
                <a:cubicBezTo>
                  <a:pt x="2733659" y="0"/>
                  <a:pt x="2750075" y="16417"/>
                  <a:pt x="2750075" y="36668"/>
                </a:cubicBezTo>
                <a:lnTo>
                  <a:pt x="2750075" y="1558382"/>
                </a:lnTo>
                <a:cubicBezTo>
                  <a:pt x="2750075" y="1598881"/>
                  <a:pt x="2717245" y="1631711"/>
                  <a:pt x="2676746" y="1631711"/>
                </a:cubicBezTo>
                <a:lnTo>
                  <a:pt x="73329" y="1631711"/>
                </a:lnTo>
                <a:cubicBezTo>
                  <a:pt x="32831" y="1631711"/>
                  <a:pt x="0" y="1598881"/>
                  <a:pt x="0" y="1558382"/>
                </a:cubicBez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9069061" y="1338370"/>
            <a:ext cx="2750075" cy="36668"/>
          </a:xfrm>
          <a:custGeom>
            <a:avLst/>
            <a:gdLst/>
            <a:ahLst/>
            <a:cxnLst/>
            <a:rect l="l" t="t" r="r" b="b"/>
            <a:pathLst>
              <a:path w="2750075" h="36668">
                <a:moveTo>
                  <a:pt x="36668" y="0"/>
                </a:moveTo>
                <a:lnTo>
                  <a:pt x="2713408" y="0"/>
                </a:lnTo>
                <a:cubicBezTo>
                  <a:pt x="2733659" y="0"/>
                  <a:pt x="2750075" y="16417"/>
                  <a:pt x="2750075" y="36668"/>
                </a:cubicBezTo>
                <a:lnTo>
                  <a:pt x="2750075" y="36668"/>
                </a:lnTo>
                <a:lnTo>
                  <a:pt x="0" y="36668"/>
                </a:lnTo>
                <a:lnTo>
                  <a:pt x="0" y="36668"/>
                </a:lnTo>
                <a:cubicBezTo>
                  <a:pt x="0" y="16430"/>
                  <a:pt x="16430" y="0"/>
                  <a:pt x="36668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1" name="Shape 29"/>
          <p:cNvSpPr/>
          <p:nvPr/>
        </p:nvSpPr>
        <p:spPr>
          <a:xfrm>
            <a:off x="10322408" y="1503374"/>
            <a:ext cx="247507" cy="220006"/>
          </a:xfrm>
          <a:custGeom>
            <a:avLst/>
            <a:gdLst/>
            <a:ahLst/>
            <a:cxnLst/>
            <a:rect l="l" t="t" r="r" b="b"/>
            <a:pathLst>
              <a:path w="247507" h="220006">
                <a:moveTo>
                  <a:pt x="123753" y="-13750"/>
                </a:moveTo>
                <a:cubicBezTo>
                  <a:pt x="146521" y="-13750"/>
                  <a:pt x="165005" y="4734"/>
                  <a:pt x="165005" y="27501"/>
                </a:cubicBezTo>
                <a:cubicBezTo>
                  <a:pt x="165005" y="50268"/>
                  <a:pt x="146521" y="68752"/>
                  <a:pt x="123753" y="68752"/>
                </a:cubicBezTo>
                <a:cubicBezTo>
                  <a:pt x="100986" y="68752"/>
                  <a:pt x="82502" y="50268"/>
                  <a:pt x="82502" y="27501"/>
                </a:cubicBezTo>
                <a:cubicBezTo>
                  <a:pt x="82502" y="4734"/>
                  <a:pt x="100986" y="-13750"/>
                  <a:pt x="123753" y="-13750"/>
                </a:cubicBezTo>
                <a:close/>
                <a:moveTo>
                  <a:pt x="20626" y="130629"/>
                </a:moveTo>
                <a:cubicBezTo>
                  <a:pt x="20626" y="100507"/>
                  <a:pt x="40821" y="74166"/>
                  <a:pt x="70943" y="59771"/>
                </a:cubicBezTo>
                <a:cubicBezTo>
                  <a:pt x="81815" y="77518"/>
                  <a:pt x="101409" y="89377"/>
                  <a:pt x="123753" y="89377"/>
                </a:cubicBezTo>
                <a:cubicBezTo>
                  <a:pt x="147688" y="89377"/>
                  <a:pt x="168485" y="75756"/>
                  <a:pt x="178755" y="55861"/>
                </a:cubicBezTo>
                <a:cubicBezTo>
                  <a:pt x="185544" y="51005"/>
                  <a:pt x="193837" y="48126"/>
                  <a:pt x="202818" y="48126"/>
                </a:cubicBezTo>
                <a:lnTo>
                  <a:pt x="211197" y="48126"/>
                </a:lnTo>
                <a:cubicBezTo>
                  <a:pt x="215666" y="48126"/>
                  <a:pt x="218932" y="52337"/>
                  <a:pt x="217858" y="56677"/>
                </a:cubicBezTo>
                <a:lnTo>
                  <a:pt x="210510" y="86026"/>
                </a:lnTo>
                <a:cubicBezTo>
                  <a:pt x="214764" y="91354"/>
                  <a:pt x="218330" y="97069"/>
                  <a:pt x="220994" y="103128"/>
                </a:cubicBezTo>
                <a:lnTo>
                  <a:pt x="230319" y="103128"/>
                </a:lnTo>
                <a:cubicBezTo>
                  <a:pt x="236034" y="103128"/>
                  <a:pt x="240632" y="107726"/>
                  <a:pt x="240632" y="113441"/>
                </a:cubicBezTo>
                <a:lnTo>
                  <a:pt x="240632" y="161567"/>
                </a:lnTo>
                <a:cubicBezTo>
                  <a:pt x="240632" y="167282"/>
                  <a:pt x="236034" y="171880"/>
                  <a:pt x="230319" y="171880"/>
                </a:cubicBezTo>
                <a:lnTo>
                  <a:pt x="213131" y="171880"/>
                </a:lnTo>
                <a:cubicBezTo>
                  <a:pt x="206041" y="181333"/>
                  <a:pt x="196587" y="188896"/>
                  <a:pt x="185630" y="193665"/>
                </a:cubicBezTo>
                <a:lnTo>
                  <a:pt x="185630" y="206256"/>
                </a:lnTo>
                <a:cubicBezTo>
                  <a:pt x="185630" y="213861"/>
                  <a:pt x="179485" y="220006"/>
                  <a:pt x="171880" y="220006"/>
                </a:cubicBezTo>
                <a:lnTo>
                  <a:pt x="157700" y="220006"/>
                </a:lnTo>
                <a:cubicBezTo>
                  <a:pt x="151555" y="220006"/>
                  <a:pt x="146184" y="215924"/>
                  <a:pt x="144465" y="210037"/>
                </a:cubicBezTo>
                <a:lnTo>
                  <a:pt x="141414" y="199380"/>
                </a:lnTo>
                <a:lnTo>
                  <a:pt x="106050" y="199380"/>
                </a:lnTo>
                <a:lnTo>
                  <a:pt x="102999" y="210037"/>
                </a:lnTo>
                <a:cubicBezTo>
                  <a:pt x="101323" y="215924"/>
                  <a:pt x="95952" y="220006"/>
                  <a:pt x="89807" y="220006"/>
                </a:cubicBezTo>
                <a:lnTo>
                  <a:pt x="75627" y="220006"/>
                </a:lnTo>
                <a:cubicBezTo>
                  <a:pt x="68021" y="220006"/>
                  <a:pt x="61877" y="213861"/>
                  <a:pt x="61877" y="206256"/>
                </a:cubicBezTo>
                <a:lnTo>
                  <a:pt x="61877" y="193665"/>
                </a:lnTo>
                <a:cubicBezTo>
                  <a:pt x="37599" y="183052"/>
                  <a:pt x="20626" y="158817"/>
                  <a:pt x="20626" y="130629"/>
                </a:cubicBezTo>
                <a:close/>
                <a:moveTo>
                  <a:pt x="182192" y="137504"/>
                </a:moveTo>
                <a:cubicBezTo>
                  <a:pt x="187884" y="137504"/>
                  <a:pt x="192505" y="132883"/>
                  <a:pt x="192505" y="127191"/>
                </a:cubicBezTo>
                <a:cubicBezTo>
                  <a:pt x="192505" y="121499"/>
                  <a:pt x="187884" y="116878"/>
                  <a:pt x="182192" y="116878"/>
                </a:cubicBezTo>
                <a:cubicBezTo>
                  <a:pt x="176501" y="116878"/>
                  <a:pt x="171880" y="121499"/>
                  <a:pt x="171880" y="127191"/>
                </a:cubicBezTo>
                <a:cubicBezTo>
                  <a:pt x="171880" y="132883"/>
                  <a:pt x="176501" y="137504"/>
                  <a:pt x="182192" y="137504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2" name="Text 30"/>
          <p:cNvSpPr/>
          <p:nvPr/>
        </p:nvSpPr>
        <p:spPr>
          <a:xfrm>
            <a:off x="9179064" y="1796716"/>
            <a:ext cx="253006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Sold la 01.01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160730" y="2053389"/>
            <a:ext cx="2566737" cy="293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32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6.03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179064" y="2346619"/>
            <a:ext cx="2530069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mii lei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10155111" y="2632624"/>
            <a:ext cx="110003" cy="146671"/>
          </a:xfrm>
          <a:custGeom>
            <a:avLst/>
            <a:gdLst/>
            <a:ahLst/>
            <a:cxnLst/>
            <a:rect l="l" t="t" r="r" b="b"/>
            <a:pathLst>
              <a:path w="110003" h="146671">
                <a:moveTo>
                  <a:pt x="61476" y="4985"/>
                </a:moveTo>
                <a:cubicBezTo>
                  <a:pt x="57895" y="1404"/>
                  <a:pt x="52080" y="1404"/>
                  <a:pt x="48499" y="4985"/>
                </a:cubicBezTo>
                <a:lnTo>
                  <a:pt x="2664" y="50819"/>
                </a:lnTo>
                <a:cubicBezTo>
                  <a:pt x="-917" y="54400"/>
                  <a:pt x="-917" y="60215"/>
                  <a:pt x="2664" y="63796"/>
                </a:cubicBezTo>
                <a:cubicBezTo>
                  <a:pt x="6245" y="67377"/>
                  <a:pt x="12060" y="67377"/>
                  <a:pt x="15641" y="63796"/>
                </a:cubicBezTo>
                <a:lnTo>
                  <a:pt x="45835" y="33602"/>
                </a:lnTo>
                <a:lnTo>
                  <a:pt x="45835" y="139795"/>
                </a:lnTo>
                <a:cubicBezTo>
                  <a:pt x="45835" y="144866"/>
                  <a:pt x="49931" y="148962"/>
                  <a:pt x="55002" y="148962"/>
                </a:cubicBezTo>
                <a:cubicBezTo>
                  <a:pt x="60072" y="148962"/>
                  <a:pt x="64168" y="144866"/>
                  <a:pt x="64168" y="139795"/>
                </a:cubicBezTo>
                <a:lnTo>
                  <a:pt x="64168" y="33602"/>
                </a:lnTo>
                <a:lnTo>
                  <a:pt x="94362" y="63796"/>
                </a:lnTo>
                <a:cubicBezTo>
                  <a:pt x="97943" y="67377"/>
                  <a:pt x="103758" y="67377"/>
                  <a:pt x="107339" y="63796"/>
                </a:cubicBezTo>
                <a:cubicBezTo>
                  <a:pt x="110920" y="60215"/>
                  <a:pt x="110920" y="54400"/>
                  <a:pt x="107339" y="50819"/>
                </a:cubicBezTo>
                <a:lnTo>
                  <a:pt x="61504" y="4985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36" name="Text 34"/>
          <p:cNvSpPr/>
          <p:nvPr/>
        </p:nvSpPr>
        <p:spPr>
          <a:xfrm>
            <a:off x="9362402" y="2603293"/>
            <a:ext cx="234673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5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+17.0%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66677" y="3116640"/>
            <a:ext cx="6838520" cy="3373426"/>
          </a:xfrm>
          <a:custGeom>
            <a:avLst/>
            <a:gdLst/>
            <a:ahLst/>
            <a:cxnLst/>
            <a:rect l="l" t="t" r="r" b="b"/>
            <a:pathLst>
              <a:path w="6838520" h="3373426">
                <a:moveTo>
                  <a:pt x="73338" y="0"/>
                </a:moveTo>
                <a:lnTo>
                  <a:pt x="6765182" y="0"/>
                </a:lnTo>
                <a:cubicBezTo>
                  <a:pt x="6805686" y="0"/>
                  <a:pt x="6838520" y="32835"/>
                  <a:pt x="6838520" y="73338"/>
                </a:cubicBezTo>
                <a:lnTo>
                  <a:pt x="6838520" y="3300087"/>
                </a:lnTo>
                <a:cubicBezTo>
                  <a:pt x="6838520" y="3340591"/>
                  <a:pt x="6805686" y="3373426"/>
                  <a:pt x="6765182" y="3373426"/>
                </a:cubicBezTo>
                <a:lnTo>
                  <a:pt x="73338" y="3373426"/>
                </a:lnTo>
                <a:cubicBezTo>
                  <a:pt x="32835" y="3373426"/>
                  <a:pt x="0" y="3340591"/>
                  <a:pt x="0" y="3300087"/>
                </a:cubicBezTo>
                <a:lnTo>
                  <a:pt x="0" y="73338"/>
                </a:lnTo>
                <a:cubicBezTo>
                  <a:pt x="0" y="32862"/>
                  <a:pt x="32862" y="0"/>
                  <a:pt x="73338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504180" y="3299978"/>
            <a:ext cx="6563513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44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Evoluția Veniturilor și Cheltuielilor (mii lei)</a:t>
            </a:r>
            <a:endParaRPr lang="en-US" sz="1600" dirty="0"/>
          </a:p>
        </p:txBody>
      </p:sp>
      <p:pic>
        <p:nvPicPr>
          <p:cNvPr id="39" name="Image 0" descr="https://kimi-img.moonshot.cn/pub/slides/26-02-23-02:51:30-d6dl0clhstkr66p0kh6g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015" y="3703323"/>
            <a:ext cx="6013498" cy="2603405"/>
          </a:xfrm>
          <a:prstGeom prst="roundRect">
            <a:avLst>
              <a:gd name="adj" fmla="val 0"/>
            </a:avLst>
          </a:prstGeom>
        </p:spPr>
      </p:pic>
      <p:sp>
        <p:nvSpPr>
          <p:cNvPr id="40" name="Shape 37"/>
          <p:cNvSpPr/>
          <p:nvPr/>
        </p:nvSpPr>
        <p:spPr>
          <a:xfrm>
            <a:off x="7423141" y="3116640"/>
            <a:ext cx="4400120" cy="3373426"/>
          </a:xfrm>
          <a:custGeom>
            <a:avLst/>
            <a:gdLst/>
            <a:ahLst/>
            <a:cxnLst/>
            <a:rect l="l" t="t" r="r" b="b"/>
            <a:pathLst>
              <a:path w="4400120" h="3373426">
                <a:moveTo>
                  <a:pt x="73338" y="0"/>
                </a:moveTo>
                <a:lnTo>
                  <a:pt x="4326782" y="0"/>
                </a:lnTo>
                <a:cubicBezTo>
                  <a:pt x="4367286" y="0"/>
                  <a:pt x="4400120" y="32835"/>
                  <a:pt x="4400120" y="73338"/>
                </a:cubicBezTo>
                <a:lnTo>
                  <a:pt x="4400120" y="3300087"/>
                </a:lnTo>
                <a:cubicBezTo>
                  <a:pt x="4400120" y="3340591"/>
                  <a:pt x="4367286" y="3373426"/>
                  <a:pt x="4326782" y="3373426"/>
                </a:cubicBezTo>
                <a:lnTo>
                  <a:pt x="73338" y="3373426"/>
                </a:lnTo>
                <a:cubicBezTo>
                  <a:pt x="32835" y="3373426"/>
                  <a:pt x="0" y="3340591"/>
                  <a:pt x="0" y="3300087"/>
                </a:cubicBezTo>
                <a:lnTo>
                  <a:pt x="0" y="73338"/>
                </a:lnTo>
                <a:cubicBezTo>
                  <a:pt x="0" y="32862"/>
                  <a:pt x="32862" y="0"/>
                  <a:pt x="73338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41" name="Text 38"/>
          <p:cNvSpPr/>
          <p:nvPr/>
        </p:nvSpPr>
        <p:spPr>
          <a:xfrm>
            <a:off x="7606479" y="3299978"/>
            <a:ext cx="4125113" cy="256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4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Structura Veniturilor 2025</a:t>
            </a:r>
            <a:endParaRPr lang="en-US" sz="1600" dirty="0"/>
          </a:p>
        </p:txBody>
      </p:sp>
      <p:sp>
        <p:nvSpPr>
          <p:cNvPr id="42" name="Text 39"/>
          <p:cNvSpPr/>
          <p:nvPr/>
        </p:nvSpPr>
        <p:spPr>
          <a:xfrm>
            <a:off x="7606479" y="3703323"/>
            <a:ext cx="485847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CNAM</a:t>
            </a:r>
            <a:endParaRPr lang="en-US" sz="1600" dirty="0"/>
          </a:p>
        </p:txBody>
      </p:sp>
      <p:sp>
        <p:nvSpPr>
          <p:cNvPr id="43" name="Text 40"/>
          <p:cNvSpPr/>
          <p:nvPr/>
        </p:nvSpPr>
        <p:spPr>
          <a:xfrm>
            <a:off x="11228328" y="3703323"/>
            <a:ext cx="485847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90.9%</a:t>
            </a:r>
            <a:endParaRPr lang="en-US" sz="1600" dirty="0"/>
          </a:p>
        </p:txBody>
      </p:sp>
      <p:sp>
        <p:nvSpPr>
          <p:cNvPr id="44" name="Shape 41"/>
          <p:cNvSpPr/>
          <p:nvPr/>
        </p:nvSpPr>
        <p:spPr>
          <a:xfrm>
            <a:off x="7606479" y="3959996"/>
            <a:ext cx="4033444" cy="110003"/>
          </a:xfrm>
          <a:custGeom>
            <a:avLst/>
            <a:gdLst/>
            <a:ahLst/>
            <a:cxnLst/>
            <a:rect l="l" t="t" r="r" b="b"/>
            <a:pathLst>
              <a:path w="4033444" h="110003">
                <a:moveTo>
                  <a:pt x="55002" y="0"/>
                </a:moveTo>
                <a:lnTo>
                  <a:pt x="3978442" y="0"/>
                </a:lnTo>
                <a:cubicBezTo>
                  <a:pt x="4008819" y="0"/>
                  <a:pt x="4033444" y="24625"/>
                  <a:pt x="4033444" y="55002"/>
                </a:cubicBezTo>
                <a:lnTo>
                  <a:pt x="4033444" y="55002"/>
                </a:lnTo>
                <a:cubicBezTo>
                  <a:pt x="4033444" y="85378"/>
                  <a:pt x="4008819" y="110003"/>
                  <a:pt x="3978442" y="110003"/>
                </a:cubicBezTo>
                <a:lnTo>
                  <a:pt x="55002" y="110003"/>
                </a:lnTo>
                <a:cubicBezTo>
                  <a:pt x="24645" y="110003"/>
                  <a:pt x="0" y="85358"/>
                  <a:pt x="0" y="55002"/>
                </a:cubicBezTo>
                <a:lnTo>
                  <a:pt x="0" y="55002"/>
                </a:lnTo>
                <a:cubicBezTo>
                  <a:pt x="0" y="24645"/>
                  <a:pt x="24645" y="0"/>
                  <a:pt x="55002" y="0"/>
                </a:cubicBezTo>
                <a:close/>
              </a:path>
            </a:pathLst>
          </a:custGeom>
          <a:solidFill>
            <a:srgbClr val="4A5C6A">
              <a:alpha val="50196"/>
            </a:srgbClr>
          </a:solidFill>
          <a:ln/>
        </p:spPr>
      </p:sp>
      <p:sp>
        <p:nvSpPr>
          <p:cNvPr id="45" name="Shape 42"/>
          <p:cNvSpPr/>
          <p:nvPr/>
        </p:nvSpPr>
        <p:spPr>
          <a:xfrm>
            <a:off x="7606479" y="3959996"/>
            <a:ext cx="3666767" cy="110003"/>
          </a:xfrm>
          <a:custGeom>
            <a:avLst/>
            <a:gdLst/>
            <a:ahLst/>
            <a:cxnLst/>
            <a:rect l="l" t="t" r="r" b="b"/>
            <a:pathLst>
              <a:path w="3666767" h="110003">
                <a:moveTo>
                  <a:pt x="55002" y="0"/>
                </a:moveTo>
                <a:lnTo>
                  <a:pt x="3611765" y="0"/>
                </a:lnTo>
                <a:cubicBezTo>
                  <a:pt x="3642142" y="0"/>
                  <a:pt x="3666767" y="24625"/>
                  <a:pt x="3666767" y="55002"/>
                </a:cubicBezTo>
                <a:lnTo>
                  <a:pt x="3666767" y="55002"/>
                </a:lnTo>
                <a:cubicBezTo>
                  <a:pt x="3666767" y="85378"/>
                  <a:pt x="3642142" y="110003"/>
                  <a:pt x="3611765" y="110003"/>
                </a:cubicBezTo>
                <a:lnTo>
                  <a:pt x="55002" y="110003"/>
                </a:lnTo>
                <a:cubicBezTo>
                  <a:pt x="24645" y="110003"/>
                  <a:pt x="0" y="85358"/>
                  <a:pt x="0" y="55002"/>
                </a:cubicBezTo>
                <a:lnTo>
                  <a:pt x="0" y="55002"/>
                </a:lnTo>
                <a:cubicBezTo>
                  <a:pt x="0" y="24645"/>
                  <a:pt x="24645" y="0"/>
                  <a:pt x="55002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46" name="Text 43"/>
          <p:cNvSpPr/>
          <p:nvPr/>
        </p:nvSpPr>
        <p:spPr>
          <a:xfrm>
            <a:off x="7606479" y="4180002"/>
            <a:ext cx="1329203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Servicii contra plată</a:t>
            </a:r>
            <a:endParaRPr lang="en-US" sz="1600" dirty="0"/>
          </a:p>
        </p:txBody>
      </p:sp>
      <p:sp>
        <p:nvSpPr>
          <p:cNvPr id="47" name="Text 44"/>
          <p:cNvSpPr/>
          <p:nvPr/>
        </p:nvSpPr>
        <p:spPr>
          <a:xfrm>
            <a:off x="11329966" y="4180002"/>
            <a:ext cx="38501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6.2%</a:t>
            </a:r>
            <a:endParaRPr lang="en-US" sz="1600" dirty="0"/>
          </a:p>
        </p:txBody>
      </p:sp>
      <p:sp>
        <p:nvSpPr>
          <p:cNvPr id="48" name="Shape 45"/>
          <p:cNvSpPr/>
          <p:nvPr/>
        </p:nvSpPr>
        <p:spPr>
          <a:xfrm>
            <a:off x="7606479" y="4436676"/>
            <a:ext cx="4033444" cy="110003"/>
          </a:xfrm>
          <a:custGeom>
            <a:avLst/>
            <a:gdLst/>
            <a:ahLst/>
            <a:cxnLst/>
            <a:rect l="l" t="t" r="r" b="b"/>
            <a:pathLst>
              <a:path w="4033444" h="110003">
                <a:moveTo>
                  <a:pt x="55002" y="0"/>
                </a:moveTo>
                <a:lnTo>
                  <a:pt x="3978442" y="0"/>
                </a:lnTo>
                <a:cubicBezTo>
                  <a:pt x="4008819" y="0"/>
                  <a:pt x="4033444" y="24625"/>
                  <a:pt x="4033444" y="55002"/>
                </a:cubicBezTo>
                <a:lnTo>
                  <a:pt x="4033444" y="55002"/>
                </a:lnTo>
                <a:cubicBezTo>
                  <a:pt x="4033444" y="85378"/>
                  <a:pt x="4008819" y="110003"/>
                  <a:pt x="3978442" y="110003"/>
                </a:cubicBezTo>
                <a:lnTo>
                  <a:pt x="55002" y="110003"/>
                </a:lnTo>
                <a:cubicBezTo>
                  <a:pt x="24645" y="110003"/>
                  <a:pt x="0" y="85358"/>
                  <a:pt x="0" y="55002"/>
                </a:cubicBezTo>
                <a:lnTo>
                  <a:pt x="0" y="55002"/>
                </a:lnTo>
                <a:cubicBezTo>
                  <a:pt x="0" y="24645"/>
                  <a:pt x="24645" y="0"/>
                  <a:pt x="55002" y="0"/>
                </a:cubicBezTo>
                <a:close/>
              </a:path>
            </a:pathLst>
          </a:custGeom>
          <a:solidFill>
            <a:srgbClr val="4A5C6A">
              <a:alpha val="50196"/>
            </a:srgbClr>
          </a:solidFill>
          <a:ln/>
        </p:spPr>
      </p:sp>
      <p:sp>
        <p:nvSpPr>
          <p:cNvPr id="49" name="Shape 46"/>
          <p:cNvSpPr/>
          <p:nvPr/>
        </p:nvSpPr>
        <p:spPr>
          <a:xfrm>
            <a:off x="7606479" y="4436676"/>
            <a:ext cx="247507" cy="110003"/>
          </a:xfrm>
          <a:custGeom>
            <a:avLst/>
            <a:gdLst/>
            <a:ahLst/>
            <a:cxnLst/>
            <a:rect l="l" t="t" r="r" b="b"/>
            <a:pathLst>
              <a:path w="247507" h="110003">
                <a:moveTo>
                  <a:pt x="55002" y="0"/>
                </a:moveTo>
                <a:lnTo>
                  <a:pt x="192505" y="0"/>
                </a:lnTo>
                <a:cubicBezTo>
                  <a:pt x="222861" y="0"/>
                  <a:pt x="247507" y="24645"/>
                  <a:pt x="247507" y="55002"/>
                </a:cubicBezTo>
                <a:lnTo>
                  <a:pt x="247507" y="55002"/>
                </a:lnTo>
                <a:cubicBezTo>
                  <a:pt x="247507" y="85358"/>
                  <a:pt x="222861" y="110003"/>
                  <a:pt x="192505" y="110003"/>
                </a:cubicBezTo>
                <a:lnTo>
                  <a:pt x="55002" y="110003"/>
                </a:lnTo>
                <a:cubicBezTo>
                  <a:pt x="24645" y="110003"/>
                  <a:pt x="0" y="85358"/>
                  <a:pt x="0" y="55002"/>
                </a:cubicBezTo>
                <a:lnTo>
                  <a:pt x="0" y="55002"/>
                </a:lnTo>
                <a:cubicBezTo>
                  <a:pt x="0" y="24645"/>
                  <a:pt x="24645" y="0"/>
                  <a:pt x="55002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50" name="Text 47"/>
          <p:cNvSpPr/>
          <p:nvPr/>
        </p:nvSpPr>
        <p:spPr>
          <a:xfrm>
            <a:off x="7606479" y="4656682"/>
            <a:ext cx="1063362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Ajutor umanitar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11331914" y="4656682"/>
            <a:ext cx="385011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2.5%</a:t>
            </a:r>
            <a:endParaRPr lang="en-US" sz="1600" dirty="0"/>
          </a:p>
        </p:txBody>
      </p:sp>
      <p:sp>
        <p:nvSpPr>
          <p:cNvPr id="52" name="Shape 49"/>
          <p:cNvSpPr/>
          <p:nvPr/>
        </p:nvSpPr>
        <p:spPr>
          <a:xfrm>
            <a:off x="7606479" y="4913356"/>
            <a:ext cx="4033444" cy="110003"/>
          </a:xfrm>
          <a:custGeom>
            <a:avLst/>
            <a:gdLst/>
            <a:ahLst/>
            <a:cxnLst/>
            <a:rect l="l" t="t" r="r" b="b"/>
            <a:pathLst>
              <a:path w="4033444" h="110003">
                <a:moveTo>
                  <a:pt x="55002" y="0"/>
                </a:moveTo>
                <a:lnTo>
                  <a:pt x="3978442" y="0"/>
                </a:lnTo>
                <a:cubicBezTo>
                  <a:pt x="4008819" y="0"/>
                  <a:pt x="4033444" y="24625"/>
                  <a:pt x="4033444" y="55002"/>
                </a:cubicBezTo>
                <a:lnTo>
                  <a:pt x="4033444" y="55002"/>
                </a:lnTo>
                <a:cubicBezTo>
                  <a:pt x="4033444" y="85378"/>
                  <a:pt x="4008819" y="110003"/>
                  <a:pt x="3978442" y="110003"/>
                </a:cubicBezTo>
                <a:lnTo>
                  <a:pt x="55002" y="110003"/>
                </a:lnTo>
                <a:cubicBezTo>
                  <a:pt x="24645" y="110003"/>
                  <a:pt x="0" y="85358"/>
                  <a:pt x="0" y="55002"/>
                </a:cubicBezTo>
                <a:lnTo>
                  <a:pt x="0" y="55002"/>
                </a:lnTo>
                <a:cubicBezTo>
                  <a:pt x="0" y="24645"/>
                  <a:pt x="24645" y="0"/>
                  <a:pt x="55002" y="0"/>
                </a:cubicBezTo>
                <a:close/>
              </a:path>
            </a:pathLst>
          </a:custGeom>
          <a:solidFill>
            <a:srgbClr val="4A5C6A">
              <a:alpha val="50196"/>
            </a:srgbClr>
          </a:solidFill>
          <a:ln/>
        </p:spPr>
      </p:sp>
      <p:sp>
        <p:nvSpPr>
          <p:cNvPr id="53" name="Shape 50"/>
          <p:cNvSpPr/>
          <p:nvPr/>
        </p:nvSpPr>
        <p:spPr>
          <a:xfrm>
            <a:off x="7606479" y="4913356"/>
            <a:ext cx="100836" cy="110003"/>
          </a:xfrm>
          <a:custGeom>
            <a:avLst/>
            <a:gdLst/>
            <a:ahLst/>
            <a:cxnLst/>
            <a:rect l="l" t="t" r="r" b="b"/>
            <a:pathLst>
              <a:path w="100836" h="110003">
                <a:moveTo>
                  <a:pt x="50418" y="0"/>
                </a:moveTo>
                <a:lnTo>
                  <a:pt x="50418" y="0"/>
                </a:lnTo>
                <a:cubicBezTo>
                  <a:pt x="78245" y="0"/>
                  <a:pt x="100836" y="22592"/>
                  <a:pt x="100836" y="50418"/>
                </a:cubicBezTo>
                <a:lnTo>
                  <a:pt x="100836" y="59585"/>
                </a:lnTo>
                <a:cubicBezTo>
                  <a:pt x="100836" y="87411"/>
                  <a:pt x="78245" y="110003"/>
                  <a:pt x="50418" y="110003"/>
                </a:cubicBezTo>
                <a:lnTo>
                  <a:pt x="50418" y="110003"/>
                </a:lnTo>
                <a:cubicBezTo>
                  <a:pt x="22592" y="110003"/>
                  <a:pt x="0" y="87411"/>
                  <a:pt x="0" y="59585"/>
                </a:cubicBezTo>
                <a:lnTo>
                  <a:pt x="0" y="50418"/>
                </a:lnTo>
                <a:cubicBezTo>
                  <a:pt x="0" y="22592"/>
                  <a:pt x="22592" y="0"/>
                  <a:pt x="50418" y="0"/>
                </a:cubicBez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4" name="Text 51"/>
          <p:cNvSpPr/>
          <p:nvPr/>
        </p:nvSpPr>
        <p:spPr>
          <a:xfrm>
            <a:off x="7606479" y="5133362"/>
            <a:ext cx="1155032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Alocații Fondator</a:t>
            </a:r>
            <a:endParaRPr lang="en-US" sz="1600" dirty="0"/>
          </a:p>
        </p:txBody>
      </p:sp>
      <p:sp>
        <p:nvSpPr>
          <p:cNvPr id="55" name="Text 52"/>
          <p:cNvSpPr/>
          <p:nvPr/>
        </p:nvSpPr>
        <p:spPr>
          <a:xfrm>
            <a:off x="11315757" y="5133362"/>
            <a:ext cx="394177" cy="22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0.4%</a:t>
            </a:r>
            <a:endParaRPr lang="en-US" sz="1600" dirty="0"/>
          </a:p>
        </p:txBody>
      </p:sp>
      <p:sp>
        <p:nvSpPr>
          <p:cNvPr id="56" name="Shape 53"/>
          <p:cNvSpPr/>
          <p:nvPr/>
        </p:nvSpPr>
        <p:spPr>
          <a:xfrm>
            <a:off x="7606479" y="5390035"/>
            <a:ext cx="4033444" cy="110003"/>
          </a:xfrm>
          <a:custGeom>
            <a:avLst/>
            <a:gdLst/>
            <a:ahLst/>
            <a:cxnLst/>
            <a:rect l="l" t="t" r="r" b="b"/>
            <a:pathLst>
              <a:path w="4033444" h="110003">
                <a:moveTo>
                  <a:pt x="55002" y="0"/>
                </a:moveTo>
                <a:lnTo>
                  <a:pt x="3978442" y="0"/>
                </a:lnTo>
                <a:cubicBezTo>
                  <a:pt x="4008819" y="0"/>
                  <a:pt x="4033444" y="24625"/>
                  <a:pt x="4033444" y="55002"/>
                </a:cubicBezTo>
                <a:lnTo>
                  <a:pt x="4033444" y="55002"/>
                </a:lnTo>
                <a:cubicBezTo>
                  <a:pt x="4033444" y="85378"/>
                  <a:pt x="4008819" y="110003"/>
                  <a:pt x="3978442" y="110003"/>
                </a:cubicBezTo>
                <a:lnTo>
                  <a:pt x="55002" y="110003"/>
                </a:lnTo>
                <a:cubicBezTo>
                  <a:pt x="24645" y="110003"/>
                  <a:pt x="0" y="85358"/>
                  <a:pt x="0" y="55002"/>
                </a:cubicBezTo>
                <a:lnTo>
                  <a:pt x="0" y="55002"/>
                </a:lnTo>
                <a:cubicBezTo>
                  <a:pt x="0" y="24645"/>
                  <a:pt x="24645" y="0"/>
                  <a:pt x="55002" y="0"/>
                </a:cubicBezTo>
                <a:close/>
              </a:path>
            </a:pathLst>
          </a:custGeom>
          <a:solidFill>
            <a:srgbClr val="4A5C6A">
              <a:alpha val="50196"/>
            </a:srgbClr>
          </a:solidFill>
          <a:ln/>
        </p:spPr>
      </p:sp>
      <p:sp>
        <p:nvSpPr>
          <p:cNvPr id="57" name="Shape 54"/>
          <p:cNvSpPr/>
          <p:nvPr/>
        </p:nvSpPr>
        <p:spPr>
          <a:xfrm>
            <a:off x="7606479" y="5390035"/>
            <a:ext cx="18334" cy="110003"/>
          </a:xfrm>
          <a:custGeom>
            <a:avLst/>
            <a:gdLst/>
            <a:ahLst/>
            <a:cxnLst/>
            <a:rect l="l" t="t" r="r" b="b"/>
            <a:pathLst>
              <a:path w="18334" h="110003">
                <a:moveTo>
                  <a:pt x="9167" y="0"/>
                </a:moveTo>
                <a:lnTo>
                  <a:pt x="9167" y="0"/>
                </a:lnTo>
                <a:cubicBezTo>
                  <a:pt x="14226" y="0"/>
                  <a:pt x="18334" y="4108"/>
                  <a:pt x="18334" y="9167"/>
                </a:cubicBezTo>
                <a:lnTo>
                  <a:pt x="18334" y="100836"/>
                </a:lnTo>
                <a:cubicBezTo>
                  <a:pt x="18334" y="105895"/>
                  <a:pt x="14226" y="110003"/>
                  <a:pt x="9167" y="110003"/>
                </a:cubicBezTo>
                <a:lnTo>
                  <a:pt x="9167" y="110003"/>
                </a:lnTo>
                <a:cubicBezTo>
                  <a:pt x="4108" y="110003"/>
                  <a:pt x="0" y="105895"/>
                  <a:pt x="0" y="100836"/>
                </a:cubicBezTo>
                <a:lnTo>
                  <a:pt x="0" y="9167"/>
                </a:lnTo>
                <a:cubicBezTo>
                  <a:pt x="0" y="4108"/>
                  <a:pt x="4108" y="0"/>
                  <a:pt x="9167" y="0"/>
                </a:cubicBez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58" name="Shape 55"/>
          <p:cNvSpPr/>
          <p:nvPr/>
        </p:nvSpPr>
        <p:spPr>
          <a:xfrm>
            <a:off x="7624813" y="5646709"/>
            <a:ext cx="4015110" cy="660018"/>
          </a:xfrm>
          <a:custGeom>
            <a:avLst/>
            <a:gdLst/>
            <a:ahLst/>
            <a:cxnLst/>
            <a:rect l="l" t="t" r="r" b="b"/>
            <a:pathLst>
              <a:path w="4015110" h="660018">
                <a:moveTo>
                  <a:pt x="0" y="0"/>
                </a:moveTo>
                <a:lnTo>
                  <a:pt x="3978439" y="0"/>
                </a:lnTo>
                <a:cubicBezTo>
                  <a:pt x="3998692" y="0"/>
                  <a:pt x="4015110" y="16418"/>
                  <a:pt x="4015110" y="36671"/>
                </a:cubicBezTo>
                <a:lnTo>
                  <a:pt x="4015110" y="623347"/>
                </a:lnTo>
                <a:cubicBezTo>
                  <a:pt x="4015110" y="643600"/>
                  <a:pt x="3998692" y="660018"/>
                  <a:pt x="3978439" y="660018"/>
                </a:cubicBezTo>
                <a:lnTo>
                  <a:pt x="0" y="660018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59" name="Shape 56"/>
          <p:cNvSpPr/>
          <p:nvPr/>
        </p:nvSpPr>
        <p:spPr>
          <a:xfrm>
            <a:off x="7624813" y="5646709"/>
            <a:ext cx="36668" cy="660018"/>
          </a:xfrm>
          <a:custGeom>
            <a:avLst/>
            <a:gdLst/>
            <a:ahLst/>
            <a:cxnLst/>
            <a:rect l="l" t="t" r="r" b="b"/>
            <a:pathLst>
              <a:path w="36668" h="660018">
                <a:moveTo>
                  <a:pt x="0" y="0"/>
                </a:moveTo>
                <a:lnTo>
                  <a:pt x="36668" y="0"/>
                </a:lnTo>
                <a:lnTo>
                  <a:pt x="36668" y="660018"/>
                </a:lnTo>
                <a:lnTo>
                  <a:pt x="0" y="660018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60" name="Text 57"/>
          <p:cNvSpPr/>
          <p:nvPr/>
        </p:nvSpPr>
        <p:spPr>
          <a:xfrm>
            <a:off x="7753150" y="5756712"/>
            <a:ext cx="3850105" cy="440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5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Notă:</a:t>
            </a:r>
            <a:r>
              <a:rPr lang="en-US" sz="1155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Veniturile din FAOAM s-au majorat cu 57% față de 2021 și cu 17.3% față de 2024.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6099" y="336099"/>
            <a:ext cx="11587021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kern="0" spc="53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 • INDICATORI FINANCIARI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6099" y="604979"/>
            <a:ext cx="11671046" cy="3360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82" b="1" dirty="0">
                <a:solidFill>
                  <a:srgbClr val="F0F0F0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Investiții și Salarii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6099" y="1041908"/>
            <a:ext cx="806638" cy="33610"/>
          </a:xfrm>
          <a:custGeom>
            <a:avLst/>
            <a:gdLst/>
            <a:ahLst/>
            <a:cxnLst/>
            <a:rect l="l" t="t" r="r" b="b"/>
            <a:pathLst>
              <a:path w="806638" h="33610">
                <a:moveTo>
                  <a:pt x="0" y="0"/>
                </a:moveTo>
                <a:lnTo>
                  <a:pt x="806638" y="0"/>
                </a:lnTo>
                <a:lnTo>
                  <a:pt x="806638" y="33610"/>
                </a:lnTo>
                <a:lnTo>
                  <a:pt x="0" y="33610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5" name="Shape 3"/>
          <p:cNvSpPr/>
          <p:nvPr/>
        </p:nvSpPr>
        <p:spPr>
          <a:xfrm>
            <a:off x="336099" y="1209957"/>
            <a:ext cx="5654870" cy="3562652"/>
          </a:xfrm>
          <a:custGeom>
            <a:avLst/>
            <a:gdLst/>
            <a:ahLst/>
            <a:cxnLst/>
            <a:rect l="l" t="t" r="r" b="b"/>
            <a:pathLst>
              <a:path w="5654870" h="3562652">
                <a:moveTo>
                  <a:pt x="67227" y="0"/>
                </a:moveTo>
                <a:lnTo>
                  <a:pt x="5587643" y="0"/>
                </a:lnTo>
                <a:cubicBezTo>
                  <a:pt x="5624771" y="0"/>
                  <a:pt x="5654870" y="30099"/>
                  <a:pt x="5654870" y="67227"/>
                </a:cubicBezTo>
                <a:lnTo>
                  <a:pt x="5654870" y="3495425"/>
                </a:lnTo>
                <a:cubicBezTo>
                  <a:pt x="5654870" y="3532553"/>
                  <a:pt x="5624771" y="3562652"/>
                  <a:pt x="5587643" y="3562652"/>
                </a:cubicBezTo>
                <a:lnTo>
                  <a:pt x="67227" y="3562652"/>
                </a:lnTo>
                <a:cubicBezTo>
                  <a:pt x="30099" y="3562652"/>
                  <a:pt x="0" y="3532553"/>
                  <a:pt x="0" y="3495425"/>
                </a:cubicBezTo>
                <a:lnTo>
                  <a:pt x="0" y="67227"/>
                </a:lnTo>
                <a:cubicBezTo>
                  <a:pt x="0" y="30099"/>
                  <a:pt x="30099" y="0"/>
                  <a:pt x="67227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462136" y="1378007"/>
            <a:ext cx="5402795" cy="235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23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Evoluția Salariului Mediu Lunar (lei)</a:t>
            </a:r>
            <a:endParaRPr lang="en-US" sz="1600" dirty="0"/>
          </a:p>
        </p:txBody>
      </p:sp>
      <p:pic>
        <p:nvPicPr>
          <p:cNvPr id="7" name="Image 0" descr="https://kimi-img.moonshot.cn/pub/slides/26-02-23-02:51:31-d6dl0cu00qr4heh83gpg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4149" y="1747716"/>
            <a:ext cx="4604560" cy="2352695"/>
          </a:xfrm>
          <a:prstGeom prst="roundRect">
            <a:avLst>
              <a:gd name="adj" fmla="val 0"/>
            </a:avLst>
          </a:prstGeom>
        </p:spPr>
      </p:pic>
      <p:sp>
        <p:nvSpPr>
          <p:cNvPr id="8" name="Shape 5"/>
          <p:cNvSpPr/>
          <p:nvPr/>
        </p:nvSpPr>
        <p:spPr>
          <a:xfrm>
            <a:off x="520954" y="4201241"/>
            <a:ext cx="5301966" cy="403319"/>
          </a:xfrm>
          <a:custGeom>
            <a:avLst/>
            <a:gdLst/>
            <a:ahLst/>
            <a:cxnLst/>
            <a:rect l="l" t="t" r="r" b="b"/>
            <a:pathLst>
              <a:path w="5301966" h="403319">
                <a:moveTo>
                  <a:pt x="0" y="0"/>
                </a:moveTo>
                <a:lnTo>
                  <a:pt x="5268357" y="0"/>
                </a:lnTo>
                <a:cubicBezTo>
                  <a:pt x="5286918" y="0"/>
                  <a:pt x="5301966" y="15047"/>
                  <a:pt x="5301966" y="33609"/>
                </a:cubicBezTo>
                <a:lnTo>
                  <a:pt x="5301966" y="369711"/>
                </a:lnTo>
                <a:cubicBezTo>
                  <a:pt x="5301966" y="388272"/>
                  <a:pt x="5286918" y="403319"/>
                  <a:pt x="5268357" y="403319"/>
                </a:cubicBezTo>
                <a:lnTo>
                  <a:pt x="0" y="403319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520954" y="4201241"/>
            <a:ext cx="33610" cy="403319"/>
          </a:xfrm>
          <a:custGeom>
            <a:avLst/>
            <a:gdLst/>
            <a:ahLst/>
            <a:cxnLst/>
            <a:rect l="l" t="t" r="r" b="b"/>
            <a:pathLst>
              <a:path w="33610" h="403319">
                <a:moveTo>
                  <a:pt x="0" y="0"/>
                </a:moveTo>
                <a:lnTo>
                  <a:pt x="33610" y="0"/>
                </a:lnTo>
                <a:lnTo>
                  <a:pt x="33610" y="403319"/>
                </a:lnTo>
                <a:lnTo>
                  <a:pt x="0" y="403319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10" name="Text 7"/>
          <p:cNvSpPr/>
          <p:nvPr/>
        </p:nvSpPr>
        <p:spPr>
          <a:xfrm>
            <a:off x="638589" y="4302070"/>
            <a:ext cx="5150721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Creștere semnificativă:</a:t>
            </a:r>
            <a:r>
              <a:rPr lang="en-US" sz="1059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+11.1% în 2025 față de 2024, conform HG 837/2016.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201033" y="1218551"/>
            <a:ext cx="5654870" cy="3562652"/>
          </a:xfrm>
          <a:custGeom>
            <a:avLst/>
            <a:gdLst/>
            <a:ahLst/>
            <a:cxnLst/>
            <a:rect l="l" t="t" r="r" b="b"/>
            <a:pathLst>
              <a:path w="5654870" h="3562652">
                <a:moveTo>
                  <a:pt x="67227" y="0"/>
                </a:moveTo>
                <a:lnTo>
                  <a:pt x="5587643" y="0"/>
                </a:lnTo>
                <a:cubicBezTo>
                  <a:pt x="5624771" y="0"/>
                  <a:pt x="5654870" y="30099"/>
                  <a:pt x="5654870" y="67227"/>
                </a:cubicBezTo>
                <a:lnTo>
                  <a:pt x="5654870" y="3495425"/>
                </a:lnTo>
                <a:cubicBezTo>
                  <a:pt x="5654870" y="3532553"/>
                  <a:pt x="5624771" y="3562652"/>
                  <a:pt x="5587643" y="3562652"/>
                </a:cubicBezTo>
                <a:lnTo>
                  <a:pt x="67227" y="3562652"/>
                </a:lnTo>
                <a:cubicBezTo>
                  <a:pt x="30099" y="3562652"/>
                  <a:pt x="0" y="3532553"/>
                  <a:pt x="0" y="3495425"/>
                </a:cubicBezTo>
                <a:lnTo>
                  <a:pt x="0" y="67227"/>
                </a:lnTo>
                <a:cubicBezTo>
                  <a:pt x="0" y="30099"/>
                  <a:pt x="30099" y="0"/>
                  <a:pt x="67227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363409" y="1378007"/>
            <a:ext cx="5402795" cy="235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3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Investiții în Baza Tehnico-Materială 2025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363409" y="1999897"/>
            <a:ext cx="5318771" cy="806638"/>
          </a:xfrm>
          <a:custGeom>
            <a:avLst/>
            <a:gdLst/>
            <a:ahLst/>
            <a:cxnLst/>
            <a:rect l="l" t="t" r="r" b="b"/>
            <a:pathLst>
              <a:path w="5318771" h="806638">
                <a:moveTo>
                  <a:pt x="67217" y="0"/>
                </a:moveTo>
                <a:lnTo>
                  <a:pt x="5251553" y="0"/>
                </a:lnTo>
                <a:cubicBezTo>
                  <a:pt x="5288676" y="0"/>
                  <a:pt x="5318771" y="30094"/>
                  <a:pt x="5318771" y="67217"/>
                </a:cubicBezTo>
                <a:lnTo>
                  <a:pt x="5318771" y="739421"/>
                </a:lnTo>
                <a:cubicBezTo>
                  <a:pt x="5318771" y="776544"/>
                  <a:pt x="5288676" y="806638"/>
                  <a:pt x="5251553" y="806638"/>
                </a:cubicBezTo>
                <a:lnTo>
                  <a:pt x="67217" y="806638"/>
                </a:lnTo>
                <a:cubicBezTo>
                  <a:pt x="30094" y="806638"/>
                  <a:pt x="0" y="776544"/>
                  <a:pt x="0" y="739421"/>
                </a:cubicBezTo>
                <a:lnTo>
                  <a:pt x="0" y="67217"/>
                </a:lnTo>
                <a:cubicBezTo>
                  <a:pt x="0" y="30094"/>
                  <a:pt x="30094" y="0"/>
                  <a:pt x="67217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497849" y="2151035"/>
            <a:ext cx="1571264" cy="235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1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Procurare mijloace fixe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0819560" y="2134337"/>
            <a:ext cx="831846" cy="2688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8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2.4M lei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497849" y="2470329"/>
            <a:ext cx="5117111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Aparat radiografie digitală, echipamente fizioterapie, tehnică de calcul, climatizatoare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363409" y="2940868"/>
            <a:ext cx="5318771" cy="806638"/>
          </a:xfrm>
          <a:custGeom>
            <a:avLst/>
            <a:gdLst/>
            <a:ahLst/>
            <a:cxnLst/>
            <a:rect l="l" t="t" r="r" b="b"/>
            <a:pathLst>
              <a:path w="5318771" h="806638">
                <a:moveTo>
                  <a:pt x="67217" y="0"/>
                </a:moveTo>
                <a:lnTo>
                  <a:pt x="5251553" y="0"/>
                </a:lnTo>
                <a:cubicBezTo>
                  <a:pt x="5288676" y="0"/>
                  <a:pt x="5318771" y="30094"/>
                  <a:pt x="5318771" y="67217"/>
                </a:cubicBezTo>
                <a:lnTo>
                  <a:pt x="5318771" y="739421"/>
                </a:lnTo>
                <a:cubicBezTo>
                  <a:pt x="5318771" y="776544"/>
                  <a:pt x="5288676" y="806638"/>
                  <a:pt x="5251553" y="806638"/>
                </a:cubicBezTo>
                <a:lnTo>
                  <a:pt x="67217" y="806638"/>
                </a:lnTo>
                <a:cubicBezTo>
                  <a:pt x="30094" y="806638"/>
                  <a:pt x="0" y="776544"/>
                  <a:pt x="0" y="739421"/>
                </a:cubicBezTo>
                <a:lnTo>
                  <a:pt x="0" y="67217"/>
                </a:lnTo>
                <a:cubicBezTo>
                  <a:pt x="0" y="30094"/>
                  <a:pt x="30094" y="0"/>
                  <a:pt x="67217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497849" y="3092010"/>
            <a:ext cx="1193152" cy="235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1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Reparații curente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0955050" y="3075308"/>
            <a:ext cx="697406" cy="2688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8" b="1" dirty="0">
                <a:solidFill>
                  <a:srgbClr val="8D99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317K lei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497849" y="3411305"/>
            <a:ext cx="5117111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Reparația curentă a mijloacelor fixe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6380214" y="3881844"/>
            <a:ext cx="5301966" cy="470539"/>
          </a:xfrm>
          <a:custGeom>
            <a:avLst/>
            <a:gdLst/>
            <a:ahLst/>
            <a:cxnLst/>
            <a:rect l="l" t="t" r="r" b="b"/>
            <a:pathLst>
              <a:path w="5301966" h="470539">
                <a:moveTo>
                  <a:pt x="0" y="0"/>
                </a:moveTo>
                <a:lnTo>
                  <a:pt x="5268355" y="0"/>
                </a:lnTo>
                <a:cubicBezTo>
                  <a:pt x="5286918" y="0"/>
                  <a:pt x="5301966" y="15048"/>
                  <a:pt x="5301966" y="33611"/>
                </a:cubicBezTo>
                <a:lnTo>
                  <a:pt x="5301966" y="436928"/>
                </a:lnTo>
                <a:cubicBezTo>
                  <a:pt x="5301966" y="455491"/>
                  <a:pt x="5286918" y="470539"/>
                  <a:pt x="5268355" y="470539"/>
                </a:cubicBezTo>
                <a:lnTo>
                  <a:pt x="0" y="470539"/>
                </a:lnTo>
                <a:lnTo>
                  <a:pt x="0" y="0"/>
                </a:lnTo>
                <a:close/>
              </a:path>
            </a:pathLst>
          </a:custGeom>
          <a:solidFill>
            <a:srgbClr val="C0A062">
              <a:alpha val="20000"/>
            </a:srgbClr>
          </a:solidFill>
          <a:ln/>
        </p:spPr>
      </p:sp>
      <p:sp>
        <p:nvSpPr>
          <p:cNvPr id="22" name="Shape 19"/>
          <p:cNvSpPr/>
          <p:nvPr/>
        </p:nvSpPr>
        <p:spPr>
          <a:xfrm>
            <a:off x="6380214" y="3881844"/>
            <a:ext cx="33610" cy="470539"/>
          </a:xfrm>
          <a:custGeom>
            <a:avLst/>
            <a:gdLst/>
            <a:ahLst/>
            <a:cxnLst/>
            <a:rect l="l" t="t" r="r" b="b"/>
            <a:pathLst>
              <a:path w="33610" h="470539">
                <a:moveTo>
                  <a:pt x="0" y="0"/>
                </a:moveTo>
                <a:lnTo>
                  <a:pt x="33610" y="0"/>
                </a:lnTo>
                <a:lnTo>
                  <a:pt x="33610" y="470539"/>
                </a:lnTo>
                <a:lnTo>
                  <a:pt x="0" y="470539"/>
                </a:lnTo>
                <a:lnTo>
                  <a:pt x="0" y="0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23" name="Text 20"/>
          <p:cNvSpPr/>
          <p:nvPr/>
        </p:nvSpPr>
        <p:spPr>
          <a:xfrm>
            <a:off x="6531459" y="4016283"/>
            <a:ext cx="5083501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Total investiții:</a:t>
            </a:r>
            <a:r>
              <a:rPr lang="en-US" sz="1059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2.67 milioane lei în modernizarea instituției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336099" y="4907049"/>
            <a:ext cx="11519802" cy="1613276"/>
          </a:xfrm>
          <a:custGeom>
            <a:avLst/>
            <a:gdLst/>
            <a:ahLst/>
            <a:cxnLst/>
            <a:rect l="l" t="t" r="r" b="b"/>
            <a:pathLst>
              <a:path w="11519802" h="1613276">
                <a:moveTo>
                  <a:pt x="67225" y="0"/>
                </a:moveTo>
                <a:lnTo>
                  <a:pt x="11452576" y="0"/>
                </a:lnTo>
                <a:cubicBezTo>
                  <a:pt x="11489704" y="0"/>
                  <a:pt x="11519802" y="30098"/>
                  <a:pt x="11519802" y="67225"/>
                </a:cubicBezTo>
                <a:lnTo>
                  <a:pt x="11519802" y="1546051"/>
                </a:lnTo>
                <a:cubicBezTo>
                  <a:pt x="11519802" y="1583179"/>
                  <a:pt x="11489704" y="1613276"/>
                  <a:pt x="11452576" y="1613276"/>
                </a:cubicBezTo>
                <a:lnTo>
                  <a:pt x="67225" y="1613276"/>
                </a:lnTo>
                <a:cubicBezTo>
                  <a:pt x="30098" y="1613276"/>
                  <a:pt x="0" y="1583179"/>
                  <a:pt x="0" y="1546051"/>
                </a:cubicBezTo>
                <a:lnTo>
                  <a:pt x="0" y="67225"/>
                </a:lnTo>
                <a:cubicBezTo>
                  <a:pt x="0" y="30123"/>
                  <a:pt x="30123" y="0"/>
                  <a:pt x="67225" y="0"/>
                </a:cubicBezTo>
                <a:close/>
              </a:path>
            </a:pathLst>
          </a:custGeom>
          <a:solidFill>
            <a:srgbClr val="4A5C6A">
              <a:alpha val="20000"/>
            </a:srgbClr>
          </a:solidFill>
          <a:ln/>
        </p:spPr>
      </p:sp>
      <p:sp>
        <p:nvSpPr>
          <p:cNvPr id="25" name="Text 22"/>
          <p:cNvSpPr/>
          <p:nvPr/>
        </p:nvSpPr>
        <p:spPr>
          <a:xfrm>
            <a:off x="470539" y="5041489"/>
            <a:ext cx="11334947" cy="235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3" b="1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Medicamente și Consumabile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436929" y="5377588"/>
            <a:ext cx="368028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Medicamente Compensate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407520" y="5646467"/>
            <a:ext cx="3739104" cy="3024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5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11.11M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436929" y="5948957"/>
            <a:ext cx="368028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9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lei (2025)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1739944" y="6211116"/>
            <a:ext cx="100830" cy="134440"/>
          </a:xfrm>
          <a:custGeom>
            <a:avLst/>
            <a:gdLst/>
            <a:ahLst/>
            <a:cxnLst/>
            <a:rect l="l" t="t" r="r" b="b"/>
            <a:pathLst>
              <a:path w="100830" h="134440">
                <a:moveTo>
                  <a:pt x="44481" y="131971"/>
                </a:moveTo>
                <a:cubicBezTo>
                  <a:pt x="47763" y="135254"/>
                  <a:pt x="53093" y="135254"/>
                  <a:pt x="56375" y="131971"/>
                </a:cubicBezTo>
                <a:lnTo>
                  <a:pt x="98388" y="89959"/>
                </a:lnTo>
                <a:cubicBezTo>
                  <a:pt x="101670" y="86677"/>
                  <a:pt x="101670" y="81347"/>
                  <a:pt x="98388" y="78064"/>
                </a:cubicBezTo>
                <a:cubicBezTo>
                  <a:pt x="95106" y="74782"/>
                  <a:pt x="89775" y="74782"/>
                  <a:pt x="86493" y="78064"/>
                </a:cubicBezTo>
                <a:lnTo>
                  <a:pt x="58817" y="105740"/>
                </a:lnTo>
                <a:lnTo>
                  <a:pt x="58817" y="8402"/>
                </a:lnTo>
                <a:cubicBezTo>
                  <a:pt x="58817" y="3755"/>
                  <a:pt x="55063" y="0"/>
                  <a:pt x="50415" y="0"/>
                </a:cubicBezTo>
                <a:cubicBezTo>
                  <a:pt x="45767" y="0"/>
                  <a:pt x="42012" y="3755"/>
                  <a:pt x="42012" y="8402"/>
                </a:cubicBezTo>
                <a:lnTo>
                  <a:pt x="42012" y="105740"/>
                </a:lnTo>
                <a:lnTo>
                  <a:pt x="14337" y="78064"/>
                </a:lnTo>
                <a:cubicBezTo>
                  <a:pt x="11055" y="74782"/>
                  <a:pt x="5724" y="74782"/>
                  <a:pt x="2442" y="78064"/>
                </a:cubicBezTo>
                <a:cubicBezTo>
                  <a:pt x="-840" y="81347"/>
                  <a:pt x="-840" y="86677"/>
                  <a:pt x="2442" y="89959"/>
                </a:cubicBezTo>
                <a:lnTo>
                  <a:pt x="44454" y="131971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0" name="Text 27"/>
          <p:cNvSpPr/>
          <p:nvPr/>
        </p:nvSpPr>
        <p:spPr>
          <a:xfrm>
            <a:off x="604979" y="6184226"/>
            <a:ext cx="351223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12.15M (2024)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4253441" y="5377588"/>
            <a:ext cx="368028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Ajutor Umanitar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4224032" y="5646467"/>
            <a:ext cx="3739104" cy="3024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5" b="1" dirty="0">
                <a:solidFill>
                  <a:srgbClr val="8D99AE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724K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4253441" y="5948957"/>
            <a:ext cx="368028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9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lei stoc (2025)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5605821" y="6211116"/>
            <a:ext cx="100830" cy="134440"/>
          </a:xfrm>
          <a:custGeom>
            <a:avLst/>
            <a:gdLst/>
            <a:ahLst/>
            <a:cxnLst/>
            <a:rect l="l" t="t" r="r" b="b"/>
            <a:pathLst>
              <a:path w="100830" h="134440">
                <a:moveTo>
                  <a:pt x="44481" y="131971"/>
                </a:moveTo>
                <a:cubicBezTo>
                  <a:pt x="47763" y="135254"/>
                  <a:pt x="53093" y="135254"/>
                  <a:pt x="56375" y="131971"/>
                </a:cubicBezTo>
                <a:lnTo>
                  <a:pt x="98388" y="89959"/>
                </a:lnTo>
                <a:cubicBezTo>
                  <a:pt x="101670" y="86677"/>
                  <a:pt x="101670" y="81347"/>
                  <a:pt x="98388" y="78064"/>
                </a:cubicBezTo>
                <a:cubicBezTo>
                  <a:pt x="95106" y="74782"/>
                  <a:pt x="89775" y="74782"/>
                  <a:pt x="86493" y="78064"/>
                </a:cubicBezTo>
                <a:lnTo>
                  <a:pt x="58817" y="105740"/>
                </a:lnTo>
                <a:lnTo>
                  <a:pt x="58817" y="8402"/>
                </a:lnTo>
                <a:cubicBezTo>
                  <a:pt x="58817" y="3755"/>
                  <a:pt x="55063" y="0"/>
                  <a:pt x="50415" y="0"/>
                </a:cubicBezTo>
                <a:cubicBezTo>
                  <a:pt x="45767" y="0"/>
                  <a:pt x="42012" y="3755"/>
                  <a:pt x="42012" y="8402"/>
                </a:cubicBezTo>
                <a:lnTo>
                  <a:pt x="42012" y="105740"/>
                </a:lnTo>
                <a:lnTo>
                  <a:pt x="14337" y="78064"/>
                </a:lnTo>
                <a:cubicBezTo>
                  <a:pt x="11055" y="74782"/>
                  <a:pt x="5724" y="74782"/>
                  <a:pt x="2442" y="78064"/>
                </a:cubicBezTo>
                <a:cubicBezTo>
                  <a:pt x="-840" y="81347"/>
                  <a:pt x="-840" y="86677"/>
                  <a:pt x="2442" y="89959"/>
                </a:cubicBezTo>
                <a:lnTo>
                  <a:pt x="44454" y="131971"/>
                </a:lnTo>
                <a:close/>
              </a:path>
            </a:pathLst>
          </a:custGeom>
          <a:solidFill>
            <a:srgbClr val="8D99AE"/>
          </a:solidFill>
          <a:ln/>
        </p:spPr>
      </p:sp>
      <p:sp>
        <p:nvSpPr>
          <p:cNvPr id="35" name="Text 32"/>
          <p:cNvSpPr/>
          <p:nvPr/>
        </p:nvSpPr>
        <p:spPr>
          <a:xfrm>
            <a:off x="4421491" y="6184226"/>
            <a:ext cx="351223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891K (2024)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8070058" y="5377588"/>
            <a:ext cx="368028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Cheltuieli Salarii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8040649" y="5646467"/>
            <a:ext cx="3739104" cy="3024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5" b="1" dirty="0">
                <a:solidFill>
                  <a:srgbClr val="C0A062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68.3%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8070058" y="5948957"/>
            <a:ext cx="368028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9" dirty="0">
                <a:solidFill>
                  <a:srgbClr val="F0F0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din total cheltuieli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9398700" y="6211116"/>
            <a:ext cx="100830" cy="134440"/>
          </a:xfrm>
          <a:custGeom>
            <a:avLst/>
            <a:gdLst/>
            <a:ahLst/>
            <a:cxnLst/>
            <a:rect l="l" t="t" r="r" b="b"/>
            <a:pathLst>
              <a:path w="100830" h="134440">
                <a:moveTo>
                  <a:pt x="56349" y="4569"/>
                </a:moveTo>
                <a:cubicBezTo>
                  <a:pt x="53067" y="1287"/>
                  <a:pt x="47737" y="1287"/>
                  <a:pt x="44454" y="4569"/>
                </a:cubicBezTo>
                <a:lnTo>
                  <a:pt x="2442" y="46581"/>
                </a:lnTo>
                <a:cubicBezTo>
                  <a:pt x="-840" y="49863"/>
                  <a:pt x="-840" y="55194"/>
                  <a:pt x="2442" y="58476"/>
                </a:cubicBezTo>
                <a:cubicBezTo>
                  <a:pt x="5724" y="61758"/>
                  <a:pt x="11055" y="61758"/>
                  <a:pt x="14337" y="58476"/>
                </a:cubicBezTo>
                <a:lnTo>
                  <a:pt x="42012" y="30800"/>
                </a:lnTo>
                <a:lnTo>
                  <a:pt x="42012" y="128138"/>
                </a:lnTo>
                <a:cubicBezTo>
                  <a:pt x="42012" y="132785"/>
                  <a:pt x="45767" y="136540"/>
                  <a:pt x="50415" y="136540"/>
                </a:cubicBezTo>
                <a:cubicBezTo>
                  <a:pt x="55063" y="136540"/>
                  <a:pt x="58817" y="132785"/>
                  <a:pt x="58817" y="128138"/>
                </a:cubicBezTo>
                <a:lnTo>
                  <a:pt x="58817" y="30800"/>
                </a:lnTo>
                <a:lnTo>
                  <a:pt x="86493" y="58476"/>
                </a:lnTo>
                <a:cubicBezTo>
                  <a:pt x="89775" y="61758"/>
                  <a:pt x="95106" y="61758"/>
                  <a:pt x="98388" y="58476"/>
                </a:cubicBezTo>
                <a:cubicBezTo>
                  <a:pt x="101670" y="55194"/>
                  <a:pt x="101670" y="49863"/>
                  <a:pt x="98388" y="46581"/>
                </a:cubicBezTo>
                <a:lnTo>
                  <a:pt x="56375" y="4569"/>
                </a:lnTo>
                <a:close/>
              </a:path>
            </a:pathLst>
          </a:custGeom>
          <a:solidFill>
            <a:srgbClr val="C0A062"/>
          </a:solidFill>
          <a:ln/>
        </p:spPr>
      </p:sp>
      <p:sp>
        <p:nvSpPr>
          <p:cNvPr id="40" name="Text 37"/>
          <p:cNvSpPr/>
          <p:nvPr/>
        </p:nvSpPr>
        <p:spPr>
          <a:xfrm>
            <a:off x="8238108" y="6184226"/>
            <a:ext cx="351223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9" dirty="0">
                <a:solidFill>
                  <a:srgbClr val="C0A06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 67.1% (2024)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1952</Words>
  <Application>Microsoft Office PowerPoint</Application>
  <PresentationFormat>Широкоэкранный</PresentationFormat>
  <Paragraphs>522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微软雅黑</vt:lpstr>
      <vt:lpstr>Quattrocento Sans</vt:lpstr>
      <vt:lpstr>Arial</vt:lpstr>
      <vt:lpstr>Oranienbaum</vt:lpstr>
      <vt:lpstr>Custom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Comparativ CS Soroca 2024-2025</dc:title>
  <dc:subject>Raport Comparativ CS Soroca 2024-2025</dc:subject>
  <dc:creator>Kimi</dc:creator>
  <cp:lastModifiedBy>Пользователь</cp:lastModifiedBy>
  <cp:revision>5</cp:revision>
  <dcterms:created xsi:type="dcterms:W3CDTF">2026-02-22T18:58:13Z</dcterms:created>
  <dcterms:modified xsi:type="dcterms:W3CDTF">2026-03-31T14:33:06Z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{"Label":"Raport Comparativ CS Soroca 2024-2025","ContentProducer":"001191110108MACG2KBH8F10000","ProduceID":"19c86a8c-cdc2-896b-8000-00000f9424ab","ReservedCode1":"","ContentPropagator":"001191110108MACG2KBH8F20000","PropagateID":"19c86a8c-cdc2-896b-8000</vt:lpwstr>
  </property>
</Properties>
</file>